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1E1"/>
    <a:srgbClr val="0F3D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Grabski" userId="312d0968-569f-42ab-b87c-7dac85028170" providerId="ADAL" clId="{2410C276-228A-46B1-8921-6C9A093A03F3}"/>
    <pc:docChg chg="undo custSel addSld delSld modSld">
      <pc:chgData name="Tiffany Grabski" userId="312d0968-569f-42ab-b87c-7dac85028170" providerId="ADAL" clId="{2410C276-228A-46B1-8921-6C9A093A03F3}" dt="2026-07-13T08:26:02.893" v="258" actId="1076"/>
      <pc:docMkLst>
        <pc:docMk/>
      </pc:docMkLst>
      <pc:sldChg chg="addSp delSp modSp add mod">
        <pc:chgData name="Tiffany Grabski" userId="312d0968-569f-42ab-b87c-7dac85028170" providerId="ADAL" clId="{2410C276-228A-46B1-8921-6C9A093A03F3}" dt="2026-07-13T08:26:02.893" v="258" actId="1076"/>
        <pc:sldMkLst>
          <pc:docMk/>
          <pc:sldMk cId="2024411167" sldId="272"/>
        </pc:sldMkLst>
        <pc:spChg chg="mod">
          <ac:chgData name="Tiffany Grabski" userId="312d0968-569f-42ab-b87c-7dac85028170" providerId="ADAL" clId="{2410C276-228A-46B1-8921-6C9A093A03F3}" dt="2026-07-13T08:23:53.788" v="251" actId="208"/>
          <ac:spMkLst>
            <pc:docMk/>
            <pc:sldMk cId="2024411167" sldId="272"/>
            <ac:spMk id="2" creationId="{D183535D-C929-8AFB-E7F8-5CE52F856B2F}"/>
          </ac:spMkLst>
        </pc:spChg>
        <pc:spChg chg="mod">
          <ac:chgData name="Tiffany Grabski" userId="312d0968-569f-42ab-b87c-7dac85028170" providerId="ADAL" clId="{2410C276-228A-46B1-8921-6C9A093A03F3}" dt="2026-07-13T08:23:44.296" v="250" actId="208"/>
          <ac:spMkLst>
            <pc:docMk/>
            <pc:sldMk cId="2024411167" sldId="272"/>
            <ac:spMk id="39" creationId="{273B60CB-E195-245D-FC3F-DC362CAE3113}"/>
          </ac:spMkLst>
        </pc:spChg>
        <pc:spChg chg="mod">
          <ac:chgData name="Tiffany Grabski" userId="312d0968-569f-42ab-b87c-7dac85028170" providerId="ADAL" clId="{2410C276-228A-46B1-8921-6C9A093A03F3}" dt="2026-07-13T08:23:37.131" v="249" actId="208"/>
          <ac:spMkLst>
            <pc:docMk/>
            <pc:sldMk cId="2024411167" sldId="272"/>
            <ac:spMk id="40" creationId="{0E0A1401-F18F-DB3A-920F-40158111DCBB}"/>
          </ac:spMkLst>
        </pc:spChg>
        <pc:picChg chg="add mod">
          <ac:chgData name="Tiffany Grabski" userId="312d0968-569f-42ab-b87c-7dac85028170" providerId="ADAL" clId="{2410C276-228A-46B1-8921-6C9A093A03F3}" dt="2026-07-13T08:26:02.893" v="258" actId="1076"/>
          <ac:picMkLst>
            <pc:docMk/>
            <pc:sldMk cId="2024411167" sldId="272"/>
            <ac:picMk id="4" creationId="{9C03AC6E-D121-1F5E-6CB8-5F8EE9F5E59D}"/>
          </ac:picMkLst>
        </pc:picChg>
        <pc:picChg chg="del">
          <ac:chgData name="Tiffany Grabski" userId="312d0968-569f-42ab-b87c-7dac85028170" providerId="ADAL" clId="{2410C276-228A-46B1-8921-6C9A093A03F3}" dt="2026-07-13T08:25:36.700" v="252" actId="478"/>
          <ac:picMkLst>
            <pc:docMk/>
            <pc:sldMk cId="2024411167" sldId="272"/>
            <ac:picMk id="7" creationId="{6C0FEE66-1482-998F-0689-9CCEEB4087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B79A-55BF-40B8-B82B-37F2E46D21DA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84F56-A2F0-478A-B10B-3C36EA644CB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38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Hello everyone, and welcome.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We’ll be starting shortly with this interactive workshop on sustainability for SMEs.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Today is designed to be practical and relevant — whether you’re new to this topic or already exploring it.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goal is simple: by the end, you should feel confident about why sustainability matters for your business — and what your first steps could look like.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Before we dive in, I want to thank our partners for helping make this workshop possible - particularly the IFC and the Government of Switzerland for providing financial support for this project. Also a thank you to the Ethical Supply Chain Program for joining us today to provide practical insight from their experience working with SMEs on this topic. </a:t>
            </a:r>
            <a:endParaRPr lang="en-US" b="0">
              <a:effectLst/>
            </a:endParaRPr>
          </a:p>
          <a:p>
            <a:br>
              <a:rPr lang="en-US"/>
            </a:br>
            <a:endParaRPr lang="en-CA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23" name="Google Shape;4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By the end of today, you should:</a:t>
            </a:r>
            <a:endParaRPr lang="en-US" b="0">
              <a:effectLst/>
            </a:endParaRPr>
          </a:p>
          <a:p>
            <a:pPr rtl="0" fontAlgn="base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Understand why sustainability information matters</a:t>
            </a:r>
          </a:p>
          <a:p>
            <a:pPr rtl="0" fontAlgn="base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See how it connects to your strategy</a:t>
            </a:r>
          </a:p>
          <a:p>
            <a:pPr rtl="0" fontAlgn="base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Identify practical first steps</a:t>
            </a:r>
          </a:p>
          <a:p>
            <a:pPr rtl="0" fontAlgn="base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understand who you may need to communicate with</a:t>
            </a:r>
            <a:b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Most importantly — this is not about perfection.</a:t>
            </a:r>
            <a:endParaRPr lang="en-US" b="0">
              <a:effectLst/>
            </a:endParaRPr>
          </a:p>
          <a:p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It’s about understanding enough to </a:t>
            </a:r>
            <a:r>
              <a:rPr lang="en-US" sz="1200" b="1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start</a:t>
            </a:r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and build over time.</a:t>
            </a:r>
            <a:endParaRPr/>
          </a:p>
        </p:txBody>
      </p:sp>
      <p:sp>
        <p:nvSpPr>
          <p:cNvPr id="577" name="Google Shape;57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 achieve these goals, This workshop follows four key steps: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Prepare, Align, Implement, and Communicate.</a:t>
            </a:r>
            <a:endParaRPr lang="en-US" b="0">
              <a:effectLst/>
            </a:endParaRPr>
          </a:p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Think of this as a practical roadmap — not something you do once, but something you revisit as your business evolves.</a:t>
            </a:r>
            <a:endParaRPr lang="en-US" b="0">
              <a:effectLst/>
            </a:endParaRPr>
          </a:p>
          <a:p>
            <a:br>
              <a:rPr lang="en-US"/>
            </a:br>
            <a:endParaRPr/>
          </a:p>
        </p:txBody>
      </p:sp>
      <p:sp>
        <p:nvSpPr>
          <p:cNvPr id="569" name="Google Shape;5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7604-2C9B-7F82-75D2-1874C69C7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9C894-B051-EC92-5086-6B4A805BA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A6146-B756-1F87-F912-C6C45560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CD730-3F53-4655-BC3E-2C4A8759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5008-BE6E-D4F4-C56E-3273E239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556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76E9-2212-A445-A1F8-79386180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40A2E-35DD-6BD9-FAE3-9E24E3210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8E5F-76B6-CA21-6744-32BD5A3B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A0698-D0BB-967E-890F-8B554CD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B7B59-B0B7-87C4-B28C-3641B3DE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738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D80EF-CDBC-38B4-1DA5-EAE4DDB2B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E7457-3396-1C56-9582-01CDF3468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1204-3652-7198-86C8-1B0FDDA4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A3E92-4BCE-2F25-986D-CB669E4B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2271-21E7-6C07-D423-3574407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8193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5"/>
          <p:cNvSpPr>
            <a:spLocks noGrp="1"/>
          </p:cNvSpPr>
          <p:nvPr>
            <p:ph type="pic" idx="2"/>
          </p:nvPr>
        </p:nvSpPr>
        <p:spPr>
          <a:xfrm>
            <a:off x="966788" y="661988"/>
            <a:ext cx="4246562" cy="5381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CH"/>
          </a:p>
        </p:txBody>
      </p:sp>
      <p:pic>
        <p:nvPicPr>
          <p:cNvPr id="44" name="Google Shape;44;p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239" y="365125"/>
            <a:ext cx="4753140" cy="59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05"/>
          <p:cNvSpPr txBox="1">
            <a:spLocks noGrp="1"/>
          </p:cNvSpPr>
          <p:nvPr>
            <p:ph type="sldNum" idx="12"/>
          </p:nvPr>
        </p:nvSpPr>
        <p:spPr>
          <a:xfrm>
            <a:off x="92127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615" y="2058095"/>
            <a:ext cx="4617990" cy="3060443"/>
          </a:xfrm>
          <a:prstGeom prst="rect">
            <a:avLst/>
          </a:prstGeom>
          <a:noFill/>
          <a:ln>
            <a:noFill/>
          </a:ln>
          <a:effectLst>
            <a:outerShdw blurRad="266700" dist="127000" dir="5400000" algn="ctr" rotWithShape="0">
              <a:srgbClr val="000000">
                <a:alpha val="45882"/>
              </a:srgbClr>
            </a:outerShdw>
          </a:effectLst>
        </p:spPr>
      </p:pic>
      <p:grpSp>
        <p:nvGrpSpPr>
          <p:cNvPr id="47" name="Google Shape;47;p205"/>
          <p:cNvGrpSpPr/>
          <p:nvPr/>
        </p:nvGrpSpPr>
        <p:grpSpPr>
          <a:xfrm>
            <a:off x="5362519" y="362150"/>
            <a:ext cx="6815707" cy="1391114"/>
            <a:chOff x="5362519" y="362150"/>
            <a:chExt cx="6815707" cy="1391114"/>
          </a:xfrm>
        </p:grpSpPr>
        <p:sp>
          <p:nvSpPr>
            <p:cNvPr id="48" name="Google Shape;48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" name="Google Shape;50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Google Shape;51;p205"/>
          <p:cNvGrpSpPr/>
          <p:nvPr/>
        </p:nvGrpSpPr>
        <p:grpSpPr>
          <a:xfrm>
            <a:off x="5362519" y="1895005"/>
            <a:ext cx="6815707" cy="1391114"/>
            <a:chOff x="5362519" y="362150"/>
            <a:chExt cx="6815707" cy="1391114"/>
          </a:xfrm>
        </p:grpSpPr>
        <p:sp>
          <p:nvSpPr>
            <p:cNvPr id="52" name="Google Shape;52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" name="Google Shape;54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205"/>
          <p:cNvGrpSpPr/>
          <p:nvPr/>
        </p:nvGrpSpPr>
        <p:grpSpPr>
          <a:xfrm>
            <a:off x="5362519" y="3427860"/>
            <a:ext cx="6815707" cy="1391114"/>
            <a:chOff x="5362519" y="362150"/>
            <a:chExt cx="6815707" cy="1391114"/>
          </a:xfrm>
        </p:grpSpPr>
        <p:sp>
          <p:nvSpPr>
            <p:cNvPr id="56" name="Google Shape;56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" name="Google Shape;58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205"/>
          <p:cNvGrpSpPr/>
          <p:nvPr/>
        </p:nvGrpSpPr>
        <p:grpSpPr>
          <a:xfrm>
            <a:off x="5362519" y="4960714"/>
            <a:ext cx="6815707" cy="1391114"/>
            <a:chOff x="5362519" y="362150"/>
            <a:chExt cx="6815707" cy="1391114"/>
          </a:xfrm>
        </p:grpSpPr>
        <p:sp>
          <p:nvSpPr>
            <p:cNvPr id="60" name="Google Shape;60;p205"/>
            <p:cNvSpPr/>
            <p:nvPr/>
          </p:nvSpPr>
          <p:spPr>
            <a:xfrm rot="10800000" flipH="1">
              <a:off x="5451605" y="950876"/>
              <a:ext cx="722453" cy="802388"/>
            </a:xfrm>
            <a:prstGeom prst="rtTriangle">
              <a:avLst/>
            </a:prstGeom>
            <a:gradFill>
              <a:gsLst>
                <a:gs pos="0">
                  <a:srgbClr val="FFFFFF"/>
                </a:gs>
                <a:gs pos="100000">
                  <a:srgbClr val="1B1E3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5"/>
            <p:cNvSpPr/>
            <p:nvPr/>
          </p:nvSpPr>
          <p:spPr>
            <a:xfrm>
              <a:off x="5451605" y="362150"/>
              <a:ext cx="6726621" cy="923443"/>
            </a:xfrm>
            <a:prstGeom prst="rect">
              <a:avLst/>
            </a:prstGeom>
            <a:solidFill>
              <a:srgbClr val="275684"/>
            </a:solidFill>
            <a:ln>
              <a:noFill/>
            </a:ln>
            <a:effectLst>
              <a:outerShdw blurRad="4445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205" descr="Checkbox Checked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519" y="36667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855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2"/>
          <p:cNvSpPr txBox="1">
            <a:spLocks noGrp="1"/>
          </p:cNvSpPr>
          <p:nvPr>
            <p:ph type="body" idx="1"/>
          </p:nvPr>
        </p:nvSpPr>
        <p:spPr>
          <a:xfrm>
            <a:off x="838200" y="2145597"/>
            <a:ext cx="10515600" cy="403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2"/>
          <p:cNvSpPr txBox="1">
            <a:spLocks noGrp="1"/>
          </p:cNvSpPr>
          <p:nvPr>
            <p:ph type="sldNum" idx="12"/>
          </p:nvPr>
        </p:nvSpPr>
        <p:spPr>
          <a:xfrm>
            <a:off x="92127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92"/>
          <p:cNvSpPr/>
          <p:nvPr/>
        </p:nvSpPr>
        <p:spPr>
          <a:xfrm rot="10800000" flipH="1">
            <a:off x="-36653" y="1581997"/>
            <a:ext cx="722453" cy="802388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1B1E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92"/>
          <p:cNvSpPr/>
          <p:nvPr/>
        </p:nvSpPr>
        <p:spPr>
          <a:xfrm>
            <a:off x="-11572" y="357853"/>
            <a:ext cx="11365372" cy="1278314"/>
          </a:xfrm>
          <a:prstGeom prst="rect">
            <a:avLst/>
          </a:prstGeom>
          <a:solidFill>
            <a:srgbClr val="275684"/>
          </a:solidFill>
          <a:ln>
            <a:noFill/>
          </a:ln>
          <a:effectLst>
            <a:outerShdw blurRad="4445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6361" y="5334192"/>
            <a:ext cx="2859216" cy="1894865"/>
          </a:xfrm>
          <a:prstGeom prst="rect">
            <a:avLst/>
          </a:prstGeom>
          <a:noFill/>
          <a:ln>
            <a:noFill/>
          </a:ln>
          <a:effectLst>
            <a:outerShdw blurRad="266700" dist="127000" dir="5400000" algn="ctr" rotWithShape="0">
              <a:srgbClr val="000000">
                <a:alpha val="4588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1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A3B1-85CB-9228-741A-3B24A0BF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F5620-A2D8-7E73-E7C5-F10D029D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05BE-9E56-642F-0C8F-931376FF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533F-23D3-6ED9-CD4F-34BC071A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702C7-E576-8D77-1B00-AF17EDE0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484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2ADD-D2A1-EDF2-5EC5-EBF9F928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DE8DF-B945-6F3D-4702-EE50170A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F209F-C012-1612-D41B-E147601F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4CFB8-B0D6-E5A7-651A-E830202B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22168-D0D6-F624-25D6-460FF426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62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52C1-8B3C-E717-65A1-A58F58C8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4EE07-71D3-459C-F3F2-5EC6A25B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0877-D416-995A-BEB7-111EE628F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900FF-649C-AB40-C209-12645F89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C6F19-A1ED-1BE0-8625-8D5B92E9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C0628-90C3-F698-6E6E-449DC274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1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20E7-1362-6735-C2FB-88F6928E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A78D8-B288-14A0-F3AF-8C26FFC0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47FB3-1A72-E3AC-A2EC-4C53EC0DF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A778-2438-0400-B19F-75492B592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B08AC-9F7D-FB62-C23E-01657DD3B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0DEC9-1D33-7153-EAD2-8DAF80F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A94B6-4F07-D6ED-1CAA-E07E16B6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1ECBE-BFDF-AEBF-A812-9E50062E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113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61AB-D4D5-7292-B267-BA9FFD24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BEA1C-3AE9-8EAF-A11C-244B8795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C7BA0-4E6A-9D53-0BB5-8E7C42B6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51293-EBE6-3E01-3F7F-488737B8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890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29742-1B9A-5F46-C925-2D35B706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B909E-7F52-2953-D0F3-4B0EB78D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44C9C-AB2A-BBAE-615E-B42B3190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481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578-11FC-B9BD-CA94-B1DA7C89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9B55-47FA-04B0-35AD-53EC5B83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7313-9597-0509-A621-10E2796F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5C332-D187-EDD7-3C9A-8C177C48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B7ADE-3C7F-1D0A-57E9-6B3A3460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13533-40E0-C3D4-039E-6C9D9B14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7404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FAF1-733E-280D-6552-C830BBB0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2CFDB-CA95-F7BA-1A98-2D3A37D34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9B960-BAB0-BAED-E9C7-ECED550E8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6D9AC-D8B0-C26C-BC43-189E5190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6E175-A742-6FEE-AC6B-987757E6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C61C-EDC6-76A5-9EFD-AAEB156E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27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4E02C-2823-C831-943A-3E728E5E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BB297-00E0-55E3-8208-7ACB2B901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1D49-1FA7-A39F-B8F0-567DC3441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D1AF5-5030-4E4D-B65F-7F898E592408}" type="datetimeFigureOut">
              <a:rPr lang="en-CH" smtClean="0"/>
              <a:t>13.07.2026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1D07-C329-23BD-231D-76E205B13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FEB62-33F6-2E37-FB6B-8F3862647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9D810C-8177-48A1-8517-3211D4D6A96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98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eco.admin.ch/seco/en/home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E2F1-E027-EC0C-A8E1-EC02F7135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Visual assets for host’s communication plans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EFA2C-724A-9289-E91A-6234ABA8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Please feel free to use these visual assets as you best see fit. </a:t>
            </a:r>
          </a:p>
          <a:p>
            <a:r>
              <a:rPr lang="en-CA" b="1" dirty="0"/>
              <a:t>We encourage you to adopt your own organizational branding. </a:t>
            </a:r>
          </a:p>
          <a:p>
            <a:r>
              <a:rPr lang="en-CA" dirty="0"/>
              <a:t>Please only use the logos provided in this pack for this workshop.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1199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2" descr="Conference room table"/>
          <p:cNvPicPr preferRelativeResize="0"/>
          <p:nvPr/>
        </p:nvPicPr>
        <p:blipFill rotWithShape="1">
          <a:blip r:embed="rId3">
            <a:alphaModFix/>
          </a:blip>
          <a:srcRect t="18473" b="18473"/>
          <a:stretch/>
        </p:blipFill>
        <p:spPr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"/>
          <p:cNvSpPr/>
          <p:nvPr/>
        </p:nvSpPr>
        <p:spPr>
          <a:xfrm>
            <a:off x="0" y="3969762"/>
            <a:ext cx="12192001" cy="18451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46423" y="4153383"/>
            <a:ext cx="983849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598C"/>
                </a:solidFill>
                <a:latin typeface="Arial"/>
                <a:ea typeface="Arial"/>
                <a:cs typeface="Arial"/>
                <a:sym typeface="Arial"/>
              </a:rPr>
              <a:t>ORGNIZED IN PARTNERSHIP WITH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2" descr="A black and blu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6268" y="4920644"/>
            <a:ext cx="2875081" cy="50421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"/>
          <p:cNvSpPr txBox="1"/>
          <p:nvPr/>
        </p:nvSpPr>
        <p:spPr>
          <a:xfrm>
            <a:off x="242632" y="2411528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89"/>
              </a:buClr>
              <a:buSzPts val="4800"/>
              <a:buFont typeface="Arial"/>
              <a:buNone/>
            </a:pPr>
            <a:r>
              <a:rPr lang="en-US" sz="5600" b="1" i="0" u="none" strike="noStrike" cap="none" dirty="0">
                <a:solidFill>
                  <a:srgbClr val="275684"/>
                </a:solidFill>
                <a:latin typeface="Arial"/>
                <a:ea typeface="Arial"/>
                <a:cs typeface="Arial"/>
                <a:sym typeface="Arial"/>
              </a:rPr>
              <a:t>Getting started with sustainability</a:t>
            </a:r>
          </a:p>
        </p:txBody>
      </p:sp>
      <p:pic>
        <p:nvPicPr>
          <p:cNvPr id="433" name="Google Shape;433;p2" descr="Blue text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294" y="4757967"/>
            <a:ext cx="2724630" cy="82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2352" y="4355709"/>
            <a:ext cx="5283992" cy="3501817"/>
          </a:xfrm>
          <a:prstGeom prst="rect">
            <a:avLst/>
          </a:prstGeom>
          <a:noFill/>
          <a:ln>
            <a:noFill/>
          </a:ln>
          <a:effectLst>
            <a:outerShdw blurRad="266700" dist="127000" dir="5400000" algn="ctr" rotWithShape="0">
              <a:srgbClr val="000000">
                <a:alpha val="45882"/>
              </a:srgbClr>
            </a:outerShdw>
          </a:effectLst>
        </p:spPr>
      </p:pic>
      <p:pic>
        <p:nvPicPr>
          <p:cNvPr id="429" name="Google Shape;42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598" y="5973480"/>
            <a:ext cx="6693195" cy="678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30;p2">
            <a:extLst>
              <a:ext uri="{FF2B5EF4-FFF2-40B4-BE49-F238E27FC236}">
                <a16:creationId xmlns:a16="http://schemas.microsoft.com/office/drawing/2014/main" id="{1541EF88-DC6B-18DE-13AE-DF96C4163700}"/>
              </a:ext>
            </a:extLst>
          </p:cNvPr>
          <p:cNvSpPr txBox="1"/>
          <p:nvPr/>
        </p:nvSpPr>
        <p:spPr>
          <a:xfrm>
            <a:off x="242630" y="3268243"/>
            <a:ext cx="1219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89"/>
              </a:buClr>
              <a:buSzPts val="4800"/>
              <a:buFont typeface="Arial"/>
              <a:buNone/>
            </a:pPr>
            <a:r>
              <a:rPr lang="en-US" sz="3200" b="1" i="0" u="none" strike="noStrike" cap="none">
                <a:solidFill>
                  <a:srgbClr val="275684"/>
                </a:solidFill>
                <a:latin typeface="Arial"/>
                <a:ea typeface="Arial"/>
                <a:cs typeface="Arial"/>
                <a:sym typeface="Arial"/>
              </a:rPr>
              <a:t>An introduction fo</a:t>
            </a:r>
            <a:r>
              <a:rPr lang="en-US" sz="3200" b="1">
                <a:solidFill>
                  <a:srgbClr val="275684"/>
                </a:solidFill>
              </a:rPr>
              <a:t>r SMEs and beginners</a:t>
            </a:r>
            <a:endParaRPr lang="en-US" sz="3200" b="1" i="0" u="none" strike="noStrike" cap="none">
              <a:solidFill>
                <a:srgbClr val="2756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8757C-38F6-32FB-3DEC-914CE655D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261" y="4741067"/>
            <a:ext cx="1676554" cy="838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6DCF8-A9EF-ACB1-B70B-9E2F5C187E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294" y="211582"/>
            <a:ext cx="2646557" cy="1104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BB0C40-7F56-72F9-CFBD-606CA1E593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4920" y="4238925"/>
            <a:ext cx="1326855" cy="12052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29" descr="Hiker with arms in ai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278" r="24277"/>
          <a:stretch/>
        </p:blipFill>
        <p:spPr>
          <a:xfrm>
            <a:off x="966788" y="661988"/>
            <a:ext cx="4246562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9"/>
          <p:cNvSpPr txBox="1">
            <a:spLocks noGrp="1"/>
          </p:cNvSpPr>
          <p:nvPr>
            <p:ph type="sldNum" idx="12"/>
          </p:nvPr>
        </p:nvSpPr>
        <p:spPr>
          <a:xfrm>
            <a:off x="92127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81" name="Google Shape;581;p29"/>
          <p:cNvSpPr txBox="1"/>
          <p:nvPr/>
        </p:nvSpPr>
        <p:spPr>
          <a:xfrm>
            <a:off x="6282782" y="399445"/>
            <a:ext cx="58599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Understand the relevance of sustainability-related information</a:t>
            </a:r>
          </a:p>
        </p:txBody>
      </p:sp>
      <p:sp>
        <p:nvSpPr>
          <p:cNvPr id="582" name="Google Shape;582;p29"/>
          <p:cNvSpPr txBox="1"/>
          <p:nvPr/>
        </p:nvSpPr>
        <p:spPr>
          <a:xfrm>
            <a:off x="6282781" y="1837055"/>
            <a:ext cx="58599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Integrate sustainability into your strategy and governance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9"/>
          <p:cNvSpPr txBox="1"/>
          <p:nvPr/>
        </p:nvSpPr>
        <p:spPr>
          <a:xfrm>
            <a:off x="6332035" y="3429000"/>
            <a:ext cx="58599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key sustainable business practices to get started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9"/>
          <p:cNvSpPr txBox="1"/>
          <p:nvPr/>
        </p:nvSpPr>
        <p:spPr>
          <a:xfrm>
            <a:off x="966788" y="661988"/>
            <a:ext cx="76862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83;p29">
            <a:extLst>
              <a:ext uri="{FF2B5EF4-FFF2-40B4-BE49-F238E27FC236}">
                <a16:creationId xmlns:a16="http://schemas.microsoft.com/office/drawing/2014/main" id="{F8F99A2D-6BD7-9DFA-B97B-A3D46D31F106}"/>
              </a:ext>
            </a:extLst>
          </p:cNvPr>
          <p:cNvSpPr txBox="1"/>
          <p:nvPr/>
        </p:nvSpPr>
        <p:spPr>
          <a:xfrm>
            <a:off x="6332035" y="4892675"/>
            <a:ext cx="58599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Map out key audiences that may require sustainability information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5"/>
          <p:cNvSpPr txBox="1">
            <a:spLocks noGrp="1"/>
          </p:cNvSpPr>
          <p:nvPr>
            <p:ph type="sldNum" idx="12"/>
          </p:nvPr>
        </p:nvSpPr>
        <p:spPr>
          <a:xfrm>
            <a:off x="92127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72" name="Google Shape;5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</a:pPr>
            <a:r>
              <a:rPr lang="en-US"/>
              <a:t>Four facets of sustainability integration</a:t>
            </a:r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FFF678E-18AC-8BE4-1DCB-B0FD8BFE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22" b="12222"/>
          <a:stretch/>
        </p:blipFill>
        <p:spPr>
          <a:xfrm>
            <a:off x="1302835" y="2064430"/>
            <a:ext cx="9212765" cy="39154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3D7D1-5968-AC7C-B57E-83CDAE3B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48" y="313199"/>
            <a:ext cx="8139235" cy="623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Google Shape;430;p2">
            <a:extLst>
              <a:ext uri="{FF2B5EF4-FFF2-40B4-BE49-F238E27FC236}">
                <a16:creationId xmlns:a16="http://schemas.microsoft.com/office/drawing/2014/main" id="{EF103F94-A261-D4CD-852C-B5932A8B1620}"/>
              </a:ext>
            </a:extLst>
          </p:cNvPr>
          <p:cNvSpPr txBox="1"/>
          <p:nvPr/>
        </p:nvSpPr>
        <p:spPr>
          <a:xfrm>
            <a:off x="121186" y="1720859"/>
            <a:ext cx="347005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89"/>
              </a:buClr>
              <a:buSzPts val="48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275684"/>
                </a:solidFill>
                <a:latin typeface="Arial"/>
                <a:ea typeface="Arial"/>
                <a:cs typeface="Arial"/>
                <a:sym typeface="Arial"/>
              </a:rPr>
              <a:t>Join us to receive your personalized certificate worth 2 CPD credits</a:t>
            </a:r>
          </a:p>
        </p:txBody>
      </p:sp>
    </p:spTree>
    <p:extLst>
      <p:ext uri="{BB962C8B-B14F-4D97-AF65-F5344CB8AC3E}">
        <p14:creationId xmlns:p14="http://schemas.microsoft.com/office/powerpoint/2010/main" val="403096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11;p17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9E7B0BC-AB8B-C402-FC3D-B3C660EC4EF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5716" y="542985"/>
            <a:ext cx="3588213" cy="11541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12;p178">
            <a:extLst>
              <a:ext uri="{FF2B5EF4-FFF2-40B4-BE49-F238E27FC236}">
                <a16:creationId xmlns:a16="http://schemas.microsoft.com/office/drawing/2014/main" id="{92D0B9D3-ECC7-8518-0ABF-F1B1BC4FA407}"/>
              </a:ext>
            </a:extLst>
          </p:cNvPr>
          <p:cNvSpPr txBox="1"/>
          <p:nvPr/>
        </p:nvSpPr>
        <p:spPr>
          <a:xfrm>
            <a:off x="8529510" y="1865205"/>
            <a:ext cx="2160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364A2"/>
                </a:solidFill>
                <a:latin typeface="Arial"/>
                <a:ea typeface="Arial"/>
                <a:cs typeface="Arial"/>
                <a:sym typeface="Arial"/>
              </a:rPr>
              <a:t>In partnership with</a:t>
            </a:r>
            <a:endParaRPr dirty="0"/>
          </a:p>
        </p:txBody>
      </p:sp>
      <p:pic>
        <p:nvPicPr>
          <p:cNvPr id="9" name="Google Shape;428;p2" descr="A black and blue text&#10;&#10;Description automatically generated">
            <a:extLst>
              <a:ext uri="{FF2B5EF4-FFF2-40B4-BE49-F238E27FC236}">
                <a16:creationId xmlns:a16="http://schemas.microsoft.com/office/drawing/2014/main" id="{1B352A42-A338-CD2F-8194-DC04BE8D65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3010" y="4290285"/>
            <a:ext cx="3233625" cy="56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DA252-C548-66DD-F00C-64D97622D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544" y="5655239"/>
            <a:ext cx="2646557" cy="1104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D95823-855E-7899-C580-672C7C63D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034" y="2310302"/>
            <a:ext cx="2733576" cy="1366788"/>
          </a:xfrm>
          <a:prstGeom prst="rect">
            <a:avLst/>
          </a:prstGeom>
        </p:spPr>
      </p:pic>
      <p:sp>
        <p:nvSpPr>
          <p:cNvPr id="12" name="Google Shape;1512;p178">
            <a:extLst>
              <a:ext uri="{FF2B5EF4-FFF2-40B4-BE49-F238E27FC236}">
                <a16:creationId xmlns:a16="http://schemas.microsoft.com/office/drawing/2014/main" id="{073EE22E-528C-0B48-CF33-978087587A33}"/>
              </a:ext>
            </a:extLst>
          </p:cNvPr>
          <p:cNvSpPr txBox="1"/>
          <p:nvPr/>
        </p:nvSpPr>
        <p:spPr>
          <a:xfrm>
            <a:off x="8529510" y="3845188"/>
            <a:ext cx="2160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1364A2"/>
                </a:solidFill>
                <a:latin typeface="Arial"/>
                <a:ea typeface="Arial"/>
                <a:cs typeface="Arial"/>
                <a:sym typeface="Arial"/>
              </a:rPr>
              <a:t>Supported by</a:t>
            </a: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F92DB-FB51-8F2C-0271-D1161E7E958F}"/>
              </a:ext>
            </a:extLst>
          </p:cNvPr>
          <p:cNvSpPr txBox="1"/>
          <p:nvPr/>
        </p:nvSpPr>
        <p:spPr>
          <a:xfrm>
            <a:off x="7552928" y="5025474"/>
            <a:ext cx="4113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275684"/>
                </a:solidFill>
                <a:effectLst/>
                <a:latin typeface="Aptos" panose="020B0004020202020204" pitchFamily="34" charset="0"/>
              </a:rPr>
              <a:t>This training program was developed with the support of the Swiss State Secretariat for Economic Affairs 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</a:t>
            </a:r>
            <a:r>
              <a:rPr lang="en-US" sz="1200" b="0" i="0" u="sng" strike="noStrike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6"/>
              </a:rPr>
              <a:t>SECO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</a:t>
            </a:r>
            <a:endParaRPr lang="en-CH" sz="1200"/>
          </a:p>
        </p:txBody>
      </p:sp>
      <p:sp>
        <p:nvSpPr>
          <p:cNvPr id="14" name="Google Shape;1512;p178">
            <a:extLst>
              <a:ext uri="{FF2B5EF4-FFF2-40B4-BE49-F238E27FC236}">
                <a16:creationId xmlns:a16="http://schemas.microsoft.com/office/drawing/2014/main" id="{DCE5E6F4-4B17-AEC8-7390-11A14FFE2F2C}"/>
              </a:ext>
            </a:extLst>
          </p:cNvPr>
          <p:cNvSpPr txBox="1"/>
          <p:nvPr/>
        </p:nvSpPr>
        <p:spPr>
          <a:xfrm>
            <a:off x="8529510" y="97888"/>
            <a:ext cx="2160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364A2"/>
                </a:solidFill>
                <a:latin typeface="Arial"/>
                <a:ea typeface="Arial"/>
                <a:cs typeface="Arial"/>
                <a:sym typeface="Arial"/>
              </a:rPr>
              <a:t>Facilitated by</a:t>
            </a:r>
            <a:endParaRPr dirty="0"/>
          </a:p>
        </p:txBody>
      </p:sp>
      <p:sp>
        <p:nvSpPr>
          <p:cNvPr id="15" name="Google Shape;430;p2">
            <a:extLst>
              <a:ext uri="{FF2B5EF4-FFF2-40B4-BE49-F238E27FC236}">
                <a16:creationId xmlns:a16="http://schemas.microsoft.com/office/drawing/2014/main" id="{B1D93A6F-5D59-E424-D558-6E5DEB35260B}"/>
              </a:ext>
            </a:extLst>
          </p:cNvPr>
          <p:cNvSpPr txBox="1"/>
          <p:nvPr/>
        </p:nvSpPr>
        <p:spPr>
          <a:xfrm>
            <a:off x="1390588" y="2644900"/>
            <a:ext cx="411378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89"/>
              </a:buClr>
              <a:buSzPts val="48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275684"/>
                </a:solidFill>
                <a:latin typeface="Arial"/>
                <a:ea typeface="Arial"/>
                <a:cs typeface="Arial"/>
                <a:sym typeface="Arial"/>
              </a:rPr>
              <a:t>Logos for Host to use for this workshop’s invitations</a:t>
            </a:r>
          </a:p>
        </p:txBody>
      </p:sp>
    </p:spTree>
    <p:extLst>
      <p:ext uri="{BB962C8B-B14F-4D97-AF65-F5344CB8AC3E}">
        <p14:creationId xmlns:p14="http://schemas.microsoft.com/office/powerpoint/2010/main" val="164982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D3EDE1E-F914-6F7B-1062-EFC1EF2CC413}"/>
              </a:ext>
            </a:extLst>
          </p:cNvPr>
          <p:cNvGrpSpPr/>
          <p:nvPr/>
        </p:nvGrpSpPr>
        <p:grpSpPr>
          <a:xfrm>
            <a:off x="1524000" y="0"/>
            <a:ext cx="9144000" cy="9158097"/>
            <a:chOff x="1524000" y="0"/>
            <a:chExt cx="9144000" cy="91580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CBD308-6D9A-2644-627A-E278E23E9B89}"/>
                </a:ext>
              </a:extLst>
            </p:cNvPr>
            <p:cNvSpPr/>
            <p:nvPr/>
          </p:nvSpPr>
          <p:spPr>
            <a:xfrm>
              <a:off x="1524000" y="14097"/>
              <a:ext cx="9144000" cy="9144000"/>
            </a:xfrm>
            <a:prstGeom prst="rect">
              <a:avLst/>
            </a:prstGeom>
            <a:solidFill>
              <a:srgbClr val="0F3D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6BE64CF1-89CF-56C2-2613-A30FBF2ACA50}"/>
                </a:ext>
              </a:extLst>
            </p:cNvPr>
            <p:cNvSpPr/>
            <p:nvPr/>
          </p:nvSpPr>
          <p:spPr>
            <a:xfrm>
              <a:off x="1524000" y="0"/>
              <a:ext cx="9144000" cy="82296"/>
            </a:xfrm>
            <a:prstGeom prst="rect">
              <a:avLst/>
            </a:prstGeom>
            <a:solidFill>
              <a:srgbClr val="1D9E75"/>
            </a:solidFill>
            <a:ln w="1270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8AF87DCE-4C1D-3FAE-7CF5-B1D70856199A}"/>
                </a:ext>
              </a:extLst>
            </p:cNvPr>
            <p:cNvSpPr/>
            <p:nvPr/>
          </p:nvSpPr>
          <p:spPr>
            <a:xfrm>
              <a:off x="2083738" y="232704"/>
              <a:ext cx="2011680" cy="594360"/>
            </a:xfrm>
            <a:prstGeom prst="rect">
              <a:avLst/>
            </a:prstGeom>
            <a:solidFill>
              <a:srgbClr val="0F3D2E"/>
            </a:solidFill>
            <a:ln w="6350">
              <a:solidFill>
                <a:srgbClr val="FFFFFF"/>
              </a:solidFill>
              <a:prstDash val="dash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0DB10623-0EF8-16E6-600D-CA64516070F5}"/>
                </a:ext>
              </a:extLst>
            </p:cNvPr>
            <p:cNvSpPr/>
            <p:nvPr/>
          </p:nvSpPr>
          <p:spPr>
            <a:xfrm>
              <a:off x="2046881" y="254040"/>
              <a:ext cx="2011680" cy="5943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900" dirty="0">
                  <a:solidFill>
                    <a:srgbClr val="FFFFFF">
                      <a:alpha val="50000"/>
                    </a:srgbClr>
                  </a:solidFill>
                </a:rPr>
                <a:t>Exchange Logo</a:t>
              </a:r>
              <a:endParaRPr lang="en-US" sz="9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41049E86-6D62-0B9A-953E-DA20BDD686CC}"/>
                </a:ext>
              </a:extLst>
            </p:cNvPr>
            <p:cNvSpPr/>
            <p:nvPr/>
          </p:nvSpPr>
          <p:spPr>
            <a:xfrm>
              <a:off x="1981200" y="1051560"/>
              <a:ext cx="82296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4800" kern="0" spc="300" dirty="0">
                  <a:solidFill>
                    <a:srgbClr val="9FE1CB"/>
                  </a:solidFill>
                </a:rPr>
                <a:t>FREE ONLINE WORKSHOP</a:t>
              </a:r>
              <a:endParaRPr lang="en-US" sz="4800" dirty="0"/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47AEFF93-527A-BFA8-63EE-7D8DD9C5E8AF}"/>
                </a:ext>
              </a:extLst>
            </p:cNvPr>
            <p:cNvSpPr/>
            <p:nvPr/>
          </p:nvSpPr>
          <p:spPr>
            <a:xfrm>
              <a:off x="1981200" y="1676400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FFFFFF"/>
                  </a:solidFill>
                </a:rPr>
                <a:t>Getting Started on</a:t>
              </a:r>
              <a:endParaRPr lang="en-US" sz="5200" dirty="0"/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5CB57D8C-EAEE-0894-B955-C9B51C5ADF06}"/>
                </a:ext>
              </a:extLst>
            </p:cNvPr>
            <p:cNvSpPr/>
            <p:nvPr/>
          </p:nvSpPr>
          <p:spPr>
            <a:xfrm>
              <a:off x="1981200" y="2289048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1D9E75"/>
                  </a:solidFill>
                </a:rPr>
                <a:t>Sustainability</a:t>
              </a:r>
              <a:endParaRPr lang="en-US" sz="5200" dirty="0"/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86BEB2E3-74BE-9AFA-B650-442CDE53FA4E}"/>
                </a:ext>
              </a:extLst>
            </p:cNvPr>
            <p:cNvSpPr/>
            <p:nvPr/>
          </p:nvSpPr>
          <p:spPr>
            <a:xfrm>
              <a:off x="1981200" y="3200400"/>
              <a:ext cx="822960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4800" dirty="0">
                  <a:solidFill>
                    <a:srgbClr val="9FE1CB"/>
                  </a:solidFill>
                </a:rPr>
                <a:t>An intro for SMEs &amp; beginners</a:t>
              </a:r>
              <a:endParaRPr lang="en-US" sz="4800" dirty="0"/>
            </a:p>
          </p:txBody>
        </p:sp>
        <p:sp>
          <p:nvSpPr>
            <p:cNvPr id="13" name="Shape 11">
              <a:extLst>
                <a:ext uri="{FF2B5EF4-FFF2-40B4-BE49-F238E27FC236}">
                  <a16:creationId xmlns:a16="http://schemas.microsoft.com/office/drawing/2014/main" id="{0E26C40F-58D3-556C-24E9-ED0A2FCD7F7E}"/>
                </a:ext>
              </a:extLst>
            </p:cNvPr>
            <p:cNvSpPr/>
            <p:nvPr/>
          </p:nvSpPr>
          <p:spPr>
            <a:xfrm>
              <a:off x="1981200" y="3703320"/>
              <a:ext cx="8229600" cy="0"/>
            </a:xfrm>
            <a:prstGeom prst="line">
              <a:avLst/>
            </a:prstGeom>
            <a:noFill/>
            <a:ln w="635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4" name="Shape 12">
              <a:extLst>
                <a:ext uri="{FF2B5EF4-FFF2-40B4-BE49-F238E27FC236}">
                  <a16:creationId xmlns:a16="http://schemas.microsoft.com/office/drawing/2014/main" id="{392DA2AC-FF56-3399-E7B4-D5754698C208}"/>
                </a:ext>
              </a:extLst>
            </p:cNvPr>
            <p:cNvSpPr/>
            <p:nvPr/>
          </p:nvSpPr>
          <p:spPr>
            <a:xfrm>
              <a:off x="198120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5" name="Text 13">
              <a:extLst>
                <a:ext uri="{FF2B5EF4-FFF2-40B4-BE49-F238E27FC236}">
                  <a16:creationId xmlns:a16="http://schemas.microsoft.com/office/drawing/2014/main" id="{B8468F9F-D5E2-34B9-BCE3-4CB684F316E9}"/>
                </a:ext>
              </a:extLst>
            </p:cNvPr>
            <p:cNvSpPr/>
            <p:nvPr/>
          </p:nvSpPr>
          <p:spPr>
            <a:xfrm>
              <a:off x="198120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01  Prepare</a:t>
              </a:r>
              <a:endParaRPr lang="en-US" sz="1600" dirty="0"/>
            </a:p>
          </p:txBody>
        </p:sp>
        <p:sp>
          <p:nvSpPr>
            <p:cNvPr id="16" name="Shape 14">
              <a:extLst>
                <a:ext uri="{FF2B5EF4-FFF2-40B4-BE49-F238E27FC236}">
                  <a16:creationId xmlns:a16="http://schemas.microsoft.com/office/drawing/2014/main" id="{F977D3DE-858A-E077-DD49-7DA2CF4B1FD9}"/>
                </a:ext>
              </a:extLst>
            </p:cNvPr>
            <p:cNvSpPr/>
            <p:nvPr/>
          </p:nvSpPr>
          <p:spPr>
            <a:xfrm>
              <a:off x="399288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7" name="Text 15">
              <a:extLst>
                <a:ext uri="{FF2B5EF4-FFF2-40B4-BE49-F238E27FC236}">
                  <a16:creationId xmlns:a16="http://schemas.microsoft.com/office/drawing/2014/main" id="{6F3086AB-1EA7-86B8-045F-93CB4374D648}"/>
                </a:ext>
              </a:extLst>
            </p:cNvPr>
            <p:cNvSpPr/>
            <p:nvPr/>
          </p:nvSpPr>
          <p:spPr>
            <a:xfrm>
              <a:off x="399288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02  Align</a:t>
              </a:r>
              <a:endParaRPr lang="en-US" sz="1600" dirty="0"/>
            </a:p>
          </p:txBody>
        </p:sp>
        <p:sp>
          <p:nvSpPr>
            <p:cNvPr id="18" name="Shape 16">
              <a:extLst>
                <a:ext uri="{FF2B5EF4-FFF2-40B4-BE49-F238E27FC236}">
                  <a16:creationId xmlns:a16="http://schemas.microsoft.com/office/drawing/2014/main" id="{FD97F2D2-20CB-1967-C06C-EBFD9F8B4589}"/>
                </a:ext>
              </a:extLst>
            </p:cNvPr>
            <p:cNvSpPr/>
            <p:nvPr/>
          </p:nvSpPr>
          <p:spPr>
            <a:xfrm>
              <a:off x="600456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19" name="Text 17">
              <a:extLst>
                <a:ext uri="{FF2B5EF4-FFF2-40B4-BE49-F238E27FC236}">
                  <a16:creationId xmlns:a16="http://schemas.microsoft.com/office/drawing/2014/main" id="{BFA89F3B-3643-02CE-0620-1B193CD0716D}"/>
                </a:ext>
              </a:extLst>
            </p:cNvPr>
            <p:cNvSpPr/>
            <p:nvPr/>
          </p:nvSpPr>
          <p:spPr>
            <a:xfrm>
              <a:off x="600456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03  Implement</a:t>
              </a:r>
              <a:endParaRPr lang="en-US" sz="1600" dirty="0"/>
            </a:p>
          </p:txBody>
        </p:sp>
        <p:sp>
          <p:nvSpPr>
            <p:cNvPr id="20" name="Shape 18">
              <a:extLst>
                <a:ext uri="{FF2B5EF4-FFF2-40B4-BE49-F238E27FC236}">
                  <a16:creationId xmlns:a16="http://schemas.microsoft.com/office/drawing/2014/main" id="{BAAA8A13-774B-22A0-F3BC-56E430A20379}"/>
                </a:ext>
              </a:extLst>
            </p:cNvPr>
            <p:cNvSpPr/>
            <p:nvPr/>
          </p:nvSpPr>
          <p:spPr>
            <a:xfrm>
              <a:off x="8016240" y="3840480"/>
              <a:ext cx="1828800" cy="320040"/>
            </a:xfrm>
            <a:prstGeom prst="roundRect">
              <a:avLst>
                <a:gd name="adj" fmla="val 25714"/>
              </a:avLst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21" name="Text 19">
              <a:extLst>
                <a:ext uri="{FF2B5EF4-FFF2-40B4-BE49-F238E27FC236}">
                  <a16:creationId xmlns:a16="http://schemas.microsoft.com/office/drawing/2014/main" id="{5F9C27CB-3721-E333-99BA-7FFB9506F919}"/>
                </a:ext>
              </a:extLst>
            </p:cNvPr>
            <p:cNvSpPr/>
            <p:nvPr/>
          </p:nvSpPr>
          <p:spPr>
            <a:xfrm>
              <a:off x="8016240" y="3840480"/>
              <a:ext cx="18288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9FE1CB"/>
                  </a:solidFill>
                </a:rPr>
                <a:t>04  Communicate</a:t>
              </a:r>
              <a:endParaRPr lang="en-US" sz="1600" dirty="0"/>
            </a:p>
          </p:txBody>
        </p:sp>
        <p:sp>
          <p:nvSpPr>
            <p:cNvPr id="22" name="Shape 20">
              <a:extLst>
                <a:ext uri="{FF2B5EF4-FFF2-40B4-BE49-F238E27FC236}">
                  <a16:creationId xmlns:a16="http://schemas.microsoft.com/office/drawing/2014/main" id="{9CDE44D6-DFFF-A436-8DD9-4970443C54E0}"/>
                </a:ext>
              </a:extLst>
            </p:cNvPr>
            <p:cNvSpPr/>
            <p:nvPr/>
          </p:nvSpPr>
          <p:spPr>
            <a:xfrm>
              <a:off x="1981200" y="4343400"/>
              <a:ext cx="384048" cy="384048"/>
            </a:xfrm>
            <a:prstGeom prst="ellipse">
              <a:avLst/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23" name="Text 21">
              <a:extLst>
                <a:ext uri="{FF2B5EF4-FFF2-40B4-BE49-F238E27FC236}">
                  <a16:creationId xmlns:a16="http://schemas.microsoft.com/office/drawing/2014/main" id="{036A2699-FC2D-6FBB-6487-6C6D84CC0AAC}"/>
                </a:ext>
              </a:extLst>
            </p:cNvPr>
            <p:cNvSpPr/>
            <p:nvPr/>
          </p:nvSpPr>
          <p:spPr>
            <a:xfrm>
              <a:off x="1981200" y="4343400"/>
              <a:ext cx="384048" cy="3840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300" dirty="0">
                  <a:solidFill>
                    <a:schemeClr val="bg1"/>
                  </a:solidFill>
                </a:rPr>
                <a:t>⏱</a:t>
              </a:r>
            </a:p>
          </p:txBody>
        </p:sp>
        <p:sp>
          <p:nvSpPr>
            <p:cNvPr id="24" name="Text 22">
              <a:extLst>
                <a:ext uri="{FF2B5EF4-FFF2-40B4-BE49-F238E27FC236}">
                  <a16:creationId xmlns:a16="http://schemas.microsoft.com/office/drawing/2014/main" id="{67C1E5B6-02D3-35F9-B128-74A4E338278F}"/>
                </a:ext>
              </a:extLst>
            </p:cNvPr>
            <p:cNvSpPr/>
            <p:nvPr/>
          </p:nvSpPr>
          <p:spPr>
            <a:xfrm>
              <a:off x="2529840" y="4343400"/>
              <a:ext cx="7680960" cy="20116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</a:rPr>
                <a:t>120 minutes</a:t>
              </a:r>
              <a:endParaRPr lang="en-US" sz="1300" dirty="0"/>
            </a:p>
          </p:txBody>
        </p:sp>
        <p:sp>
          <p:nvSpPr>
            <p:cNvPr id="25" name="Text 23">
              <a:extLst>
                <a:ext uri="{FF2B5EF4-FFF2-40B4-BE49-F238E27FC236}">
                  <a16:creationId xmlns:a16="http://schemas.microsoft.com/office/drawing/2014/main" id="{B45FC726-5FD4-9CA2-CCC7-0CFE8308B8D0}"/>
                </a:ext>
              </a:extLst>
            </p:cNvPr>
            <p:cNvSpPr/>
            <p:nvPr/>
          </p:nvSpPr>
          <p:spPr>
            <a:xfrm>
              <a:off x="2529840" y="4544568"/>
              <a:ext cx="7680960" cy="1828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9FE1CB"/>
                  </a:solidFill>
                </a:rPr>
                <a:t>Live facilitation</a:t>
              </a:r>
              <a:endParaRPr lang="en-US" sz="1100" dirty="0"/>
            </a:p>
          </p:txBody>
        </p:sp>
        <p:sp>
          <p:nvSpPr>
            <p:cNvPr id="26" name="Shape 24">
              <a:extLst>
                <a:ext uri="{FF2B5EF4-FFF2-40B4-BE49-F238E27FC236}">
                  <a16:creationId xmlns:a16="http://schemas.microsoft.com/office/drawing/2014/main" id="{39B56BA1-E07F-A895-55A1-14D8D47752B9}"/>
                </a:ext>
              </a:extLst>
            </p:cNvPr>
            <p:cNvSpPr/>
            <p:nvPr/>
          </p:nvSpPr>
          <p:spPr>
            <a:xfrm>
              <a:off x="1981200" y="4937760"/>
              <a:ext cx="384048" cy="384048"/>
            </a:xfrm>
            <a:prstGeom prst="ellipse">
              <a:avLst/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27" name="Text 25">
              <a:extLst>
                <a:ext uri="{FF2B5EF4-FFF2-40B4-BE49-F238E27FC236}">
                  <a16:creationId xmlns:a16="http://schemas.microsoft.com/office/drawing/2014/main" id="{75E58A37-897E-244E-8E15-9D9B3D6472AB}"/>
                </a:ext>
              </a:extLst>
            </p:cNvPr>
            <p:cNvSpPr/>
            <p:nvPr/>
          </p:nvSpPr>
          <p:spPr>
            <a:xfrm>
              <a:off x="1981200" y="4937760"/>
              <a:ext cx="384048" cy="3840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300" dirty="0">
                  <a:solidFill>
                    <a:srgbClr val="000000"/>
                  </a:solidFill>
                </a:rPr>
                <a:t>💻</a:t>
              </a:r>
              <a:endParaRPr lang="en-US" sz="1300" dirty="0"/>
            </a:p>
          </p:txBody>
        </p:sp>
        <p:sp>
          <p:nvSpPr>
            <p:cNvPr id="28" name="Text 26">
              <a:extLst>
                <a:ext uri="{FF2B5EF4-FFF2-40B4-BE49-F238E27FC236}">
                  <a16:creationId xmlns:a16="http://schemas.microsoft.com/office/drawing/2014/main" id="{049EC655-7BB3-460F-528B-62992FC87E82}"/>
                </a:ext>
              </a:extLst>
            </p:cNvPr>
            <p:cNvSpPr/>
            <p:nvPr/>
          </p:nvSpPr>
          <p:spPr>
            <a:xfrm>
              <a:off x="2529840" y="4937760"/>
              <a:ext cx="7680960" cy="20116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</a:rPr>
                <a:t>Online · Interactive</a:t>
              </a:r>
              <a:endParaRPr lang="en-US" sz="1300" dirty="0"/>
            </a:p>
          </p:txBody>
        </p:sp>
        <p:sp>
          <p:nvSpPr>
            <p:cNvPr id="29" name="Text 27">
              <a:extLst>
                <a:ext uri="{FF2B5EF4-FFF2-40B4-BE49-F238E27FC236}">
                  <a16:creationId xmlns:a16="http://schemas.microsoft.com/office/drawing/2014/main" id="{BFD656B4-6BDB-A16B-339A-3488A83DAC8C}"/>
                </a:ext>
              </a:extLst>
            </p:cNvPr>
            <p:cNvSpPr/>
            <p:nvPr/>
          </p:nvSpPr>
          <p:spPr>
            <a:xfrm>
              <a:off x="2529840" y="5138928"/>
              <a:ext cx="7680960" cy="1828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9FE1CB"/>
                  </a:solidFill>
                </a:rPr>
                <a:t>Q&amp;A open throughout</a:t>
              </a:r>
              <a:endParaRPr lang="en-US" sz="1100" dirty="0"/>
            </a:p>
          </p:txBody>
        </p:sp>
        <p:sp>
          <p:nvSpPr>
            <p:cNvPr id="30" name="Shape 28">
              <a:extLst>
                <a:ext uri="{FF2B5EF4-FFF2-40B4-BE49-F238E27FC236}">
                  <a16:creationId xmlns:a16="http://schemas.microsoft.com/office/drawing/2014/main" id="{49CA9389-500F-729E-3CCD-3F8CA06513FB}"/>
                </a:ext>
              </a:extLst>
            </p:cNvPr>
            <p:cNvSpPr/>
            <p:nvPr/>
          </p:nvSpPr>
          <p:spPr>
            <a:xfrm>
              <a:off x="1981200" y="5532120"/>
              <a:ext cx="384048" cy="384048"/>
            </a:xfrm>
            <a:prstGeom prst="ellipse">
              <a:avLst/>
            </a:prstGeom>
            <a:solidFill>
              <a:srgbClr val="085041"/>
            </a:solidFill>
            <a:ln w="12700">
              <a:solidFill>
                <a:srgbClr val="08504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1" name="Text 29">
              <a:extLst>
                <a:ext uri="{FF2B5EF4-FFF2-40B4-BE49-F238E27FC236}">
                  <a16:creationId xmlns:a16="http://schemas.microsoft.com/office/drawing/2014/main" id="{721175C7-35C9-B435-A016-5433525E0A14}"/>
                </a:ext>
              </a:extLst>
            </p:cNvPr>
            <p:cNvSpPr/>
            <p:nvPr/>
          </p:nvSpPr>
          <p:spPr>
            <a:xfrm>
              <a:off x="1981200" y="5532120"/>
              <a:ext cx="384048" cy="38404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1300" dirty="0">
                  <a:solidFill>
                    <a:srgbClr val="000000"/>
                  </a:solidFill>
                </a:rPr>
                <a:t>📅</a:t>
              </a:r>
              <a:endParaRPr lang="en-US" sz="1300" dirty="0"/>
            </a:p>
          </p:txBody>
        </p:sp>
        <p:sp>
          <p:nvSpPr>
            <p:cNvPr id="32" name="Text 30">
              <a:extLst>
                <a:ext uri="{FF2B5EF4-FFF2-40B4-BE49-F238E27FC236}">
                  <a16:creationId xmlns:a16="http://schemas.microsoft.com/office/drawing/2014/main" id="{B833EAF7-9F97-CC5F-8691-713029235860}"/>
                </a:ext>
              </a:extLst>
            </p:cNvPr>
            <p:cNvSpPr/>
            <p:nvPr/>
          </p:nvSpPr>
          <p:spPr>
            <a:xfrm>
              <a:off x="2529840" y="5532120"/>
              <a:ext cx="7680960" cy="201168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</a:rPr>
                <a:t>[Date &amp; Time]</a:t>
              </a:r>
              <a:endParaRPr lang="en-US" sz="1300" dirty="0"/>
            </a:p>
          </p:txBody>
        </p:sp>
        <p:sp>
          <p:nvSpPr>
            <p:cNvPr id="33" name="Text 31">
              <a:extLst>
                <a:ext uri="{FF2B5EF4-FFF2-40B4-BE49-F238E27FC236}">
                  <a16:creationId xmlns:a16="http://schemas.microsoft.com/office/drawing/2014/main" id="{ED0182FA-C8F8-C8D9-A1C2-A154927F093C}"/>
                </a:ext>
              </a:extLst>
            </p:cNvPr>
            <p:cNvSpPr/>
            <p:nvPr/>
          </p:nvSpPr>
          <p:spPr>
            <a:xfrm>
              <a:off x="2529840" y="5733288"/>
              <a:ext cx="7680960" cy="1828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9FE1CB"/>
                  </a:solidFill>
                </a:rPr>
                <a:t>Register now</a:t>
              </a:r>
              <a:endParaRPr lang="en-US" sz="1100" dirty="0"/>
            </a:p>
          </p:txBody>
        </p:sp>
        <p:sp>
          <p:nvSpPr>
            <p:cNvPr id="34" name="Shape 32">
              <a:extLst>
                <a:ext uri="{FF2B5EF4-FFF2-40B4-BE49-F238E27FC236}">
                  <a16:creationId xmlns:a16="http://schemas.microsoft.com/office/drawing/2014/main" id="{4A8DE643-5B44-006E-744E-2C04571382AD}"/>
                </a:ext>
              </a:extLst>
            </p:cNvPr>
            <p:cNvSpPr/>
            <p:nvPr/>
          </p:nvSpPr>
          <p:spPr>
            <a:xfrm>
              <a:off x="1981200" y="6172200"/>
              <a:ext cx="8229600" cy="0"/>
            </a:xfrm>
            <a:prstGeom prst="line">
              <a:avLst/>
            </a:prstGeom>
            <a:noFill/>
            <a:ln w="635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5" name="Text 33">
              <a:extLst>
                <a:ext uri="{FF2B5EF4-FFF2-40B4-BE49-F238E27FC236}">
                  <a16:creationId xmlns:a16="http://schemas.microsoft.com/office/drawing/2014/main" id="{2CD9030E-C763-3752-0D06-7E611B63D9B4}"/>
                </a:ext>
              </a:extLst>
            </p:cNvPr>
            <p:cNvSpPr/>
            <p:nvPr/>
          </p:nvSpPr>
          <p:spPr>
            <a:xfrm>
              <a:off x="1981200" y="6309360"/>
              <a:ext cx="333375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800" dirty="0">
                  <a:solidFill>
                    <a:srgbClr val="9FE1CB"/>
                  </a:solidFill>
                </a:rPr>
                <a:t>In Partnership with</a:t>
              </a:r>
              <a:endParaRPr lang="en-US" sz="2800" dirty="0"/>
            </a:p>
          </p:txBody>
        </p:sp>
        <p:sp>
          <p:nvSpPr>
            <p:cNvPr id="38" name="Text 36">
              <a:extLst>
                <a:ext uri="{FF2B5EF4-FFF2-40B4-BE49-F238E27FC236}">
                  <a16:creationId xmlns:a16="http://schemas.microsoft.com/office/drawing/2014/main" id="{966D2CB7-4EB8-4939-6173-94A04DC0D178}"/>
                </a:ext>
              </a:extLst>
            </p:cNvPr>
            <p:cNvSpPr/>
            <p:nvPr/>
          </p:nvSpPr>
          <p:spPr>
            <a:xfrm>
              <a:off x="1647825" y="8677656"/>
              <a:ext cx="8858249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9FE1CB">
                      <a:alpha val="60000"/>
                    </a:srgbClr>
                  </a:solidFill>
                </a:rPr>
                <a:t>Facilitated by UN SSE  ·  CPD Certified  ·  sseinitiative.org/academy</a:t>
              </a:r>
              <a:endParaRPr lang="en-US" sz="2400" dirty="0"/>
            </a:p>
          </p:txBody>
        </p:sp>
        <p:sp>
          <p:nvSpPr>
            <p:cNvPr id="39" name="Shape 37">
              <a:extLst>
                <a:ext uri="{FF2B5EF4-FFF2-40B4-BE49-F238E27FC236}">
                  <a16:creationId xmlns:a16="http://schemas.microsoft.com/office/drawing/2014/main" id="{3F456AC7-1C60-1CF8-6E4D-C51F0C4C3C56}"/>
                </a:ext>
              </a:extLst>
            </p:cNvPr>
            <p:cNvSpPr/>
            <p:nvPr/>
          </p:nvSpPr>
          <p:spPr>
            <a:xfrm>
              <a:off x="1524000" y="9061704"/>
              <a:ext cx="9144000" cy="82296"/>
            </a:xfrm>
            <a:prstGeom prst="rect">
              <a:avLst/>
            </a:prstGeom>
            <a:solidFill>
              <a:srgbClr val="1D9E75"/>
            </a:solidFill>
            <a:ln w="1270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7C5777B-2EDC-B6B9-4CDB-A3A6EF22952A}"/>
                </a:ext>
              </a:extLst>
            </p:cNvPr>
            <p:cNvSpPr/>
            <p:nvPr/>
          </p:nvSpPr>
          <p:spPr>
            <a:xfrm>
              <a:off x="1609724" y="6757415"/>
              <a:ext cx="8934450" cy="181469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45" name="Google Shape;1511;p178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6F272F81-3A5E-E972-C814-802FF635170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69082" y="7206407"/>
              <a:ext cx="2640993" cy="849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28;p2" descr="A black and blue text&#10;&#10;Description automatically generated">
              <a:extLst>
                <a:ext uri="{FF2B5EF4-FFF2-40B4-BE49-F238E27FC236}">
                  <a16:creationId xmlns:a16="http://schemas.microsoft.com/office/drawing/2014/main" id="{4F418CE2-8D21-7DFC-910A-D92EF385460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89996" y="7422548"/>
              <a:ext cx="2881288" cy="50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5C32266-5D5D-31EC-4A01-841AF32AC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2293" y="6917725"/>
              <a:ext cx="2733576" cy="1366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93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688B9-8203-4E93-4B3C-47220CEF4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05FEE84-9754-BE26-11EE-CFE7A49D5172}"/>
              </a:ext>
            </a:extLst>
          </p:cNvPr>
          <p:cNvGrpSpPr/>
          <p:nvPr/>
        </p:nvGrpSpPr>
        <p:grpSpPr>
          <a:xfrm>
            <a:off x="1524000" y="0"/>
            <a:ext cx="9144000" cy="9158097"/>
            <a:chOff x="1524000" y="0"/>
            <a:chExt cx="9144000" cy="91580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E0A1401-F18F-DB3A-920F-40158111DCBB}"/>
                </a:ext>
              </a:extLst>
            </p:cNvPr>
            <p:cNvSpPr/>
            <p:nvPr/>
          </p:nvSpPr>
          <p:spPr>
            <a:xfrm>
              <a:off x="1524000" y="14097"/>
              <a:ext cx="9144000" cy="9144000"/>
            </a:xfrm>
            <a:prstGeom prst="rect">
              <a:avLst/>
            </a:prstGeom>
            <a:solidFill>
              <a:srgbClr val="46B1E1">
                <a:alpha val="69020"/>
              </a:srgbClr>
            </a:solidFill>
            <a:ln>
              <a:solidFill>
                <a:srgbClr val="46B1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D183535D-C929-8AFB-E7F8-5CE52F856B2F}"/>
                </a:ext>
              </a:extLst>
            </p:cNvPr>
            <p:cNvSpPr/>
            <p:nvPr/>
          </p:nvSpPr>
          <p:spPr>
            <a:xfrm>
              <a:off x="1524000" y="0"/>
              <a:ext cx="9144000" cy="82296"/>
            </a:xfrm>
            <a:prstGeom prst="rect">
              <a:avLst/>
            </a:prstGeom>
            <a:solidFill>
              <a:srgbClr val="46B1E1"/>
            </a:solidFill>
            <a:ln w="12700">
              <a:solidFill>
                <a:srgbClr val="46B1E1"/>
              </a:solidFill>
              <a:prstDash val="solid"/>
            </a:ln>
          </p:spPr>
          <p:txBody>
            <a:bodyPr/>
            <a:lstStyle/>
            <a:p>
              <a:endParaRPr lang="en-CH" dirty="0"/>
            </a:p>
          </p:txBody>
        </p:sp>
        <p:sp>
          <p:nvSpPr>
            <p:cNvPr id="5" name="Shape 3">
              <a:extLst>
                <a:ext uri="{FF2B5EF4-FFF2-40B4-BE49-F238E27FC236}">
                  <a16:creationId xmlns:a16="http://schemas.microsoft.com/office/drawing/2014/main" id="{B309633C-6041-DF3E-4900-EA7A7C7489A5}"/>
                </a:ext>
              </a:extLst>
            </p:cNvPr>
            <p:cNvSpPr/>
            <p:nvPr/>
          </p:nvSpPr>
          <p:spPr>
            <a:xfrm>
              <a:off x="2083738" y="228662"/>
              <a:ext cx="2011680" cy="594360"/>
            </a:xfrm>
            <a:prstGeom prst="rect">
              <a:avLst/>
            </a:prstGeom>
            <a:solidFill>
              <a:srgbClr val="46B1E1"/>
            </a:solidFill>
            <a:ln w="6350">
              <a:solidFill>
                <a:srgbClr val="FFFFFF"/>
              </a:solidFill>
              <a:prstDash val="dash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6" name="Text 4">
              <a:extLst>
                <a:ext uri="{FF2B5EF4-FFF2-40B4-BE49-F238E27FC236}">
                  <a16:creationId xmlns:a16="http://schemas.microsoft.com/office/drawing/2014/main" id="{24738699-B1A7-1BF0-BBC8-82A33E5D5A8A}"/>
                </a:ext>
              </a:extLst>
            </p:cNvPr>
            <p:cNvSpPr/>
            <p:nvPr/>
          </p:nvSpPr>
          <p:spPr>
            <a:xfrm>
              <a:off x="2083738" y="237806"/>
              <a:ext cx="2011680" cy="5943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900" dirty="0">
                  <a:solidFill>
                    <a:srgbClr val="FFFFFF">
                      <a:alpha val="50000"/>
                    </a:srgbClr>
                  </a:solidFill>
                </a:rPr>
                <a:t>Exchange Logo</a:t>
              </a:r>
              <a:endParaRPr lang="en-US" sz="9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39A5B535-DEDE-F7F1-029D-CBD73B5276AD}"/>
                </a:ext>
              </a:extLst>
            </p:cNvPr>
            <p:cNvSpPr/>
            <p:nvPr/>
          </p:nvSpPr>
          <p:spPr>
            <a:xfrm>
              <a:off x="1981200" y="1051560"/>
              <a:ext cx="8229600" cy="3200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4800" kern="0" spc="300" dirty="0">
                  <a:solidFill>
                    <a:srgbClr val="0070C0"/>
                  </a:solidFill>
                </a:rPr>
                <a:t>FREE ONLINE WORKSHOP</a:t>
              </a:r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8E687179-858C-251F-53BA-71EAD92FC21D}"/>
                </a:ext>
              </a:extLst>
            </p:cNvPr>
            <p:cNvSpPr/>
            <p:nvPr/>
          </p:nvSpPr>
          <p:spPr>
            <a:xfrm>
              <a:off x="1981200" y="1676400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FFFFFF"/>
                  </a:solidFill>
                </a:rPr>
                <a:t>Getting Started on</a:t>
              </a:r>
              <a:endParaRPr lang="en-US" sz="5200" dirty="0"/>
            </a:p>
          </p:txBody>
        </p:sp>
        <p:sp>
          <p:nvSpPr>
            <p:cNvPr id="11" name="Text 9">
              <a:extLst>
                <a:ext uri="{FF2B5EF4-FFF2-40B4-BE49-F238E27FC236}">
                  <a16:creationId xmlns:a16="http://schemas.microsoft.com/office/drawing/2014/main" id="{BC25DF35-483B-8612-A141-7694AA4EF73E}"/>
                </a:ext>
              </a:extLst>
            </p:cNvPr>
            <p:cNvSpPr/>
            <p:nvPr/>
          </p:nvSpPr>
          <p:spPr>
            <a:xfrm>
              <a:off x="1981200" y="2289048"/>
              <a:ext cx="8229600" cy="86868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buNone/>
              </a:pPr>
              <a:r>
                <a:rPr lang="en-US" sz="5200" b="1" dirty="0">
                  <a:solidFill>
                    <a:srgbClr val="0070C0"/>
                  </a:solidFill>
                </a:rPr>
                <a:t>Sustainability</a:t>
              </a:r>
              <a:endParaRPr lang="en-US" sz="5200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AECD7473-4C97-C0F5-BB9B-CE8173028F3F}"/>
                </a:ext>
              </a:extLst>
            </p:cNvPr>
            <p:cNvSpPr/>
            <p:nvPr/>
          </p:nvSpPr>
          <p:spPr>
            <a:xfrm>
              <a:off x="1981200" y="3200400"/>
              <a:ext cx="822960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4800" dirty="0">
                  <a:solidFill>
                    <a:srgbClr val="0070C0"/>
                  </a:solidFill>
                </a:rPr>
                <a:t>An intro for SMEs &amp; beginners</a:t>
              </a:r>
            </a:p>
          </p:txBody>
        </p:sp>
        <p:sp>
          <p:nvSpPr>
            <p:cNvPr id="13" name="Shape 11">
              <a:extLst>
                <a:ext uri="{FF2B5EF4-FFF2-40B4-BE49-F238E27FC236}">
                  <a16:creationId xmlns:a16="http://schemas.microsoft.com/office/drawing/2014/main" id="{974858F4-5B9C-0044-045B-3AF46392F41D}"/>
                </a:ext>
              </a:extLst>
            </p:cNvPr>
            <p:cNvSpPr/>
            <p:nvPr/>
          </p:nvSpPr>
          <p:spPr>
            <a:xfrm>
              <a:off x="1981200" y="3703320"/>
              <a:ext cx="8229600" cy="0"/>
            </a:xfrm>
            <a:prstGeom prst="line">
              <a:avLst/>
            </a:prstGeom>
            <a:noFill/>
            <a:ln w="635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4" name="Shape 32">
              <a:extLst>
                <a:ext uri="{FF2B5EF4-FFF2-40B4-BE49-F238E27FC236}">
                  <a16:creationId xmlns:a16="http://schemas.microsoft.com/office/drawing/2014/main" id="{921364D8-0F4A-CD8D-4130-EFFB10250627}"/>
                </a:ext>
              </a:extLst>
            </p:cNvPr>
            <p:cNvSpPr/>
            <p:nvPr/>
          </p:nvSpPr>
          <p:spPr>
            <a:xfrm>
              <a:off x="1981200" y="6172200"/>
              <a:ext cx="8229600" cy="0"/>
            </a:xfrm>
            <a:prstGeom prst="line">
              <a:avLst/>
            </a:prstGeom>
            <a:noFill/>
            <a:ln w="6350">
              <a:solidFill>
                <a:srgbClr val="1D9E75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35" name="Text 33">
              <a:extLst>
                <a:ext uri="{FF2B5EF4-FFF2-40B4-BE49-F238E27FC236}">
                  <a16:creationId xmlns:a16="http://schemas.microsoft.com/office/drawing/2014/main" id="{3EB58CEE-3E0F-1ED8-323B-C0DA9EB2A46B}"/>
                </a:ext>
              </a:extLst>
            </p:cNvPr>
            <p:cNvSpPr/>
            <p:nvPr/>
          </p:nvSpPr>
          <p:spPr>
            <a:xfrm>
              <a:off x="1981200" y="6309360"/>
              <a:ext cx="3333750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800" dirty="0">
                  <a:solidFill>
                    <a:srgbClr val="0070C0"/>
                  </a:solidFill>
                </a:rPr>
                <a:t>In Partnership with</a:t>
              </a:r>
            </a:p>
          </p:txBody>
        </p:sp>
        <p:sp>
          <p:nvSpPr>
            <p:cNvPr id="38" name="Text 36">
              <a:extLst>
                <a:ext uri="{FF2B5EF4-FFF2-40B4-BE49-F238E27FC236}">
                  <a16:creationId xmlns:a16="http://schemas.microsoft.com/office/drawing/2014/main" id="{DC2B858E-AD77-3245-6480-F6E04097415D}"/>
                </a:ext>
              </a:extLst>
            </p:cNvPr>
            <p:cNvSpPr/>
            <p:nvPr/>
          </p:nvSpPr>
          <p:spPr>
            <a:xfrm>
              <a:off x="1647825" y="8677656"/>
              <a:ext cx="8858249" cy="2743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0070C0"/>
                  </a:solidFill>
                </a:rPr>
                <a:t>Facilitated by UN SSE  ·  CPD Certified  ·  sseinitiative.org/academy</a:t>
              </a:r>
            </a:p>
          </p:txBody>
        </p:sp>
        <p:sp>
          <p:nvSpPr>
            <p:cNvPr id="39" name="Shape 37">
              <a:extLst>
                <a:ext uri="{FF2B5EF4-FFF2-40B4-BE49-F238E27FC236}">
                  <a16:creationId xmlns:a16="http://schemas.microsoft.com/office/drawing/2014/main" id="{273B60CB-E195-245D-FC3F-DC362CAE3113}"/>
                </a:ext>
              </a:extLst>
            </p:cNvPr>
            <p:cNvSpPr/>
            <p:nvPr/>
          </p:nvSpPr>
          <p:spPr>
            <a:xfrm>
              <a:off x="1524000" y="9061704"/>
              <a:ext cx="9144000" cy="82296"/>
            </a:xfrm>
            <a:prstGeom prst="rect">
              <a:avLst/>
            </a:prstGeom>
            <a:solidFill>
              <a:srgbClr val="46B1E1"/>
            </a:solidFill>
            <a:ln w="12700">
              <a:solidFill>
                <a:srgbClr val="46B1E1"/>
              </a:solidFill>
              <a:prstDash val="solid"/>
            </a:ln>
          </p:spPr>
          <p:txBody>
            <a:bodyPr/>
            <a:lstStyle/>
            <a:p>
              <a:endParaRPr lang="en-CH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F86D6B4-C5B6-8A0A-FAB5-6DC3F60D0098}"/>
                </a:ext>
              </a:extLst>
            </p:cNvPr>
            <p:cNvSpPr/>
            <p:nvPr/>
          </p:nvSpPr>
          <p:spPr>
            <a:xfrm>
              <a:off x="1609724" y="6757415"/>
              <a:ext cx="8934450" cy="181469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45" name="Google Shape;1511;p178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BBCC7AFF-0B26-82FF-D65C-ECB3399BAAD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769082" y="7206407"/>
              <a:ext cx="2640993" cy="849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28;p2" descr="A black and blue text&#10;&#10;Description automatically generated">
              <a:extLst>
                <a:ext uri="{FF2B5EF4-FFF2-40B4-BE49-F238E27FC236}">
                  <a16:creationId xmlns:a16="http://schemas.microsoft.com/office/drawing/2014/main" id="{CA228253-93D3-515A-7676-DEB2DFC5914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89996" y="7422548"/>
              <a:ext cx="2881288" cy="50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B76FD83-D210-6738-92E9-78785E71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2293" y="6917725"/>
              <a:ext cx="2733576" cy="136678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03AC6E-D121-1F5E-6CB8-5F8EE9F5E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96" y="3345094"/>
            <a:ext cx="5667244" cy="3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468</Words>
  <Application>Microsoft Office PowerPoint</Application>
  <PresentationFormat>Widescreen</PresentationFormat>
  <Paragraphs>67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Avenir</vt:lpstr>
      <vt:lpstr>Calibri</vt:lpstr>
      <vt:lpstr>Office Theme</vt:lpstr>
      <vt:lpstr>Visual assets for host’s communication plans</vt:lpstr>
      <vt:lpstr>PowerPoint Presentation</vt:lpstr>
      <vt:lpstr>PowerPoint Presentation</vt:lpstr>
      <vt:lpstr>Four facets of sustainability integration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Grabski</dc:creator>
  <cp:lastModifiedBy>Tiffany Grabski</cp:lastModifiedBy>
  <cp:revision>1</cp:revision>
  <dcterms:created xsi:type="dcterms:W3CDTF">2026-04-20T12:11:04Z</dcterms:created>
  <dcterms:modified xsi:type="dcterms:W3CDTF">2026-07-13T08:26:05Z</dcterms:modified>
</cp:coreProperties>
</file>