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26"/>
  </p:notesMasterIdLst>
  <p:sldIdLst>
    <p:sldId id="256" r:id="rId5"/>
    <p:sldId id="257" r:id="rId6"/>
    <p:sldId id="259" r:id="rId7"/>
    <p:sldId id="276" r:id="rId8"/>
    <p:sldId id="277" r:id="rId9"/>
    <p:sldId id="278" r:id="rId10"/>
    <p:sldId id="258" r:id="rId11"/>
    <p:sldId id="262" r:id="rId12"/>
    <p:sldId id="261" r:id="rId13"/>
    <p:sldId id="260" r:id="rId14"/>
    <p:sldId id="263" r:id="rId15"/>
    <p:sldId id="264" r:id="rId16"/>
    <p:sldId id="265" r:id="rId17"/>
    <p:sldId id="266" r:id="rId18"/>
    <p:sldId id="267" r:id="rId19"/>
    <p:sldId id="268" r:id="rId20"/>
    <p:sldId id="271" r:id="rId21"/>
    <p:sldId id="272" r:id="rId22"/>
    <p:sldId id="273" r:id="rId23"/>
    <p:sldId id="284" r:id="rId24"/>
    <p:sldId id="274"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edJwlOH2alzVwJAheH7T8W07Hj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75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A4561-753B-EC90-EF52-5E54BD63D42B}" v="2" dt="2024-09-25T12:27:37.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7" autoAdjust="0"/>
    <p:restoredTop sz="93891"/>
  </p:normalViewPr>
  <p:slideViewPr>
    <p:cSldViewPr snapToGrid="0">
      <p:cViewPr varScale="1">
        <p:scale>
          <a:sx n="81" d="100"/>
          <a:sy n="81"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93757BA8-CFF4-4697-8F4B-2DAB562ABCEF}"/>
            </a:ext>
          </a:extLst>
        </p:cNvPr>
        <p:cNvGrpSpPr/>
        <p:nvPr/>
      </p:nvGrpSpPr>
      <p:grpSpPr>
        <a:xfrm>
          <a:off x="0" y="0"/>
          <a:ext cx="0" cy="0"/>
          <a:chOff x="0" y="0"/>
          <a:chExt cx="0" cy="0"/>
        </a:xfrm>
      </p:grpSpPr>
      <p:sp>
        <p:nvSpPr>
          <p:cNvPr id="363" name="Google Shape;363;p18:notes">
            <a:extLst>
              <a:ext uri="{FF2B5EF4-FFF2-40B4-BE49-F238E27FC236}">
                <a16:creationId xmlns:a16="http://schemas.microsoft.com/office/drawing/2014/main" id="{CC1D92F0-5F57-2ED6-9C23-FCC19463CAE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8:notes">
            <a:extLst>
              <a:ext uri="{FF2B5EF4-FFF2-40B4-BE49-F238E27FC236}">
                <a16:creationId xmlns:a16="http://schemas.microsoft.com/office/drawing/2014/main" id="{F0B0F661-E1E7-5D5D-69ED-EC4AC6B646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71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1"/>
        <p:cNvGrpSpPr/>
        <p:nvPr/>
      </p:nvGrpSpPr>
      <p:grpSpPr>
        <a:xfrm>
          <a:off x="0" y="0"/>
          <a:ext cx="0" cy="0"/>
          <a:chOff x="0" y="0"/>
          <a:chExt cx="0" cy="0"/>
        </a:xfrm>
      </p:grpSpPr>
      <p:sp>
        <p:nvSpPr>
          <p:cNvPr id="12" name="Google Shape;12;p22"/>
          <p:cNvSpPr/>
          <p:nvPr/>
        </p:nvSpPr>
        <p:spPr>
          <a:xfrm>
            <a:off x="4423254" y="-46559"/>
            <a:ext cx="7768746" cy="7314866"/>
          </a:xfrm>
          <a:prstGeom prst="rect">
            <a:avLst/>
          </a:prstGeom>
          <a:gradFill>
            <a:gsLst>
              <a:gs pos="0">
                <a:srgbClr val="005A8D"/>
              </a:gs>
              <a:gs pos="91000">
                <a:srgbClr val="608DC1"/>
              </a:gs>
              <a:gs pos="100000">
                <a:srgbClr val="608DC1"/>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 name="Google Shape;13;p22"/>
          <p:cNvSpPr txBox="1">
            <a:spLocks noGrp="1"/>
          </p:cNvSpPr>
          <p:nvPr>
            <p:ph type="title"/>
          </p:nvPr>
        </p:nvSpPr>
        <p:spPr>
          <a:xfrm>
            <a:off x="4755469" y="1638992"/>
            <a:ext cx="8289200" cy="238760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2500"/>
              <a:buFont typeface="Avenir"/>
              <a:buNone/>
              <a:defRPr sz="125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4" name="Google Shape;14;p22"/>
          <p:cNvSpPr txBox="1">
            <a:spLocks noGrp="1"/>
          </p:cNvSpPr>
          <p:nvPr>
            <p:ph type="body" idx="1"/>
          </p:nvPr>
        </p:nvSpPr>
        <p:spPr>
          <a:xfrm>
            <a:off x="4755469" y="4166882"/>
            <a:ext cx="6886525" cy="12273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Arial"/>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Arial"/>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Arial"/>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Arial"/>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Arial"/>
              <a:buNone/>
              <a:defRPr sz="2400">
                <a:solidFill>
                  <a:srgbClr val="FFFFFF"/>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
          <p:cNvSpPr txBox="1">
            <a:spLocks noGrp="1"/>
          </p:cNvSpPr>
          <p:nvPr>
            <p:ph type="sldNum" idx="12"/>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2" descr="Picture 10"/>
          <p:cNvPicPr preferRelativeResize="0"/>
          <p:nvPr/>
        </p:nvPicPr>
        <p:blipFill rotWithShape="1">
          <a:blip r:embed="rId2">
            <a:alphaModFix/>
          </a:blip>
          <a:srcRect/>
          <a:stretch/>
        </p:blipFill>
        <p:spPr>
          <a:xfrm>
            <a:off x="403399" y="591362"/>
            <a:ext cx="3572264" cy="49103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_AND_BODY">
    <p:spTree>
      <p:nvGrpSpPr>
        <p:cNvPr id="1" name="Shape 17"/>
        <p:cNvGrpSpPr/>
        <p:nvPr/>
      </p:nvGrpSpPr>
      <p:grpSpPr>
        <a:xfrm>
          <a:off x="0" y="0"/>
          <a:ext cx="0" cy="0"/>
          <a:chOff x="0" y="0"/>
          <a:chExt cx="0" cy="0"/>
        </a:xfrm>
      </p:grpSpPr>
      <p:sp>
        <p:nvSpPr>
          <p:cNvPr id="18" name="Google Shape;18;p23"/>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9" name="Google Shape;19;p23"/>
          <p:cNvSpPr/>
          <p:nvPr/>
        </p:nvSpPr>
        <p:spPr>
          <a:xfrm rot="10800000" flipH="1">
            <a:off x="-36653" y="1581997"/>
            <a:ext cx="722453" cy="802389"/>
          </a:xfrm>
          <a:custGeom>
            <a:avLst/>
            <a:gdLst/>
            <a:ahLst/>
            <a:cxnLst/>
            <a:rect l="l" t="t" r="r" b="b"/>
            <a:pathLst>
              <a:path w="21600" h="21600" extrusionOk="0">
                <a:moveTo>
                  <a:pt x="0" y="21600"/>
                </a:moveTo>
                <a:lnTo>
                  <a:pt x="21600" y="21600"/>
                </a:lnTo>
                <a:lnTo>
                  <a:pt x="0" y="0"/>
                </a:lnTo>
                <a:close/>
              </a:path>
            </a:pathLst>
          </a:custGeom>
          <a:gradFill>
            <a:gsLst>
              <a:gs pos="0">
                <a:srgbClr val="FFFFFF"/>
              </a:gs>
              <a:gs pos="100000">
                <a:srgbClr val="1B1E3E"/>
              </a:gs>
            </a:gsLst>
            <a:path path="circle">
              <a:fillToRect l="100000" t="100000"/>
            </a:path>
            <a:tileRect r="-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 name="Google Shape;20;p23"/>
          <p:cNvSpPr/>
          <p:nvPr/>
        </p:nvSpPr>
        <p:spPr>
          <a:xfrm>
            <a:off x="-11573" y="357852"/>
            <a:ext cx="11365374" cy="1278316"/>
          </a:xfrm>
          <a:prstGeom prst="rect">
            <a:avLst/>
          </a:prstGeom>
          <a:solidFill>
            <a:srgbClr val="275684"/>
          </a:solidFill>
          <a:ln>
            <a:noFill/>
          </a:ln>
          <a:effectLst>
            <a:outerShdw blurRad="444500" dist="38100" dir="135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 name="Google Shape;21;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400"/>
              <a:buFont typeface="Avenir"/>
              <a:buNone/>
              <a:defRPr>
                <a:solidFill>
                  <a:srgbClr val="FFFFFF"/>
                </a:solidFill>
                <a:latin typeface="Avenir"/>
                <a:ea typeface="Avenir"/>
                <a:cs typeface="Avenir"/>
                <a:sym typeface="Avenir"/>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pic>
        <p:nvPicPr>
          <p:cNvPr id="22" name="Google Shape;22;p23" descr="Graphic 3"/>
          <p:cNvPicPr preferRelativeResize="0"/>
          <p:nvPr/>
        </p:nvPicPr>
        <p:blipFill rotWithShape="1">
          <a:blip r:embed="rId2">
            <a:alphaModFix/>
          </a:blip>
          <a:srcRect/>
          <a:stretch/>
        </p:blipFill>
        <p:spPr>
          <a:xfrm>
            <a:off x="9496360" y="5334191"/>
            <a:ext cx="2859217" cy="1894866"/>
          </a:xfrm>
          <a:prstGeom prst="rect">
            <a:avLst/>
          </a:prstGeom>
          <a:noFill/>
          <a:ln>
            <a:noFill/>
          </a:ln>
          <a:effectLst>
            <a:outerShdw blurRad="266700" dist="127000" dir="5400000" rotWithShape="0">
              <a:srgbClr val="000000">
                <a:alpha val="46666"/>
              </a:srgbClr>
            </a:outerShdw>
          </a:effectLst>
        </p:spPr>
      </p:pic>
      <p:sp>
        <p:nvSpPr>
          <p:cNvPr id="23" name="Google Shape;23;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24"/>
        <p:cNvGrpSpPr/>
        <p:nvPr/>
      </p:nvGrpSpPr>
      <p:grpSpPr>
        <a:xfrm>
          <a:off x="0" y="0"/>
          <a:ext cx="0" cy="0"/>
          <a:chOff x="0" y="0"/>
          <a:chExt cx="0" cy="0"/>
        </a:xfrm>
      </p:grpSpPr>
      <p:sp>
        <p:nvSpPr>
          <p:cNvPr id="25" name="Google Shape;25;p24"/>
          <p:cNvSpPr/>
          <p:nvPr/>
        </p:nvSpPr>
        <p:spPr>
          <a:xfrm>
            <a:off x="532434" y="520860"/>
            <a:ext cx="11704140" cy="6337141"/>
          </a:xfrm>
          <a:prstGeom prst="rect">
            <a:avLst/>
          </a:prstGeom>
          <a:gradFill>
            <a:gsLst>
              <a:gs pos="0">
                <a:srgbClr val="005A8D"/>
              </a:gs>
              <a:gs pos="91000">
                <a:srgbClr val="608DC1"/>
              </a:gs>
              <a:gs pos="100000">
                <a:srgbClr val="608DC1"/>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6" name="Google Shape;26;p24" descr="Graphic 1"/>
          <p:cNvPicPr preferRelativeResize="0"/>
          <p:nvPr/>
        </p:nvPicPr>
        <p:blipFill rotWithShape="1">
          <a:blip r:embed="rId2">
            <a:alphaModFix/>
          </a:blip>
          <a:srcRect/>
          <a:stretch/>
        </p:blipFill>
        <p:spPr>
          <a:xfrm>
            <a:off x="9496360" y="5334191"/>
            <a:ext cx="2859217" cy="1894866"/>
          </a:xfrm>
          <a:prstGeom prst="rect">
            <a:avLst/>
          </a:prstGeom>
          <a:noFill/>
          <a:ln>
            <a:noFill/>
          </a:ln>
          <a:effectLst>
            <a:outerShdw blurRad="266700" dist="127000" dir="5400000" rotWithShape="0">
              <a:srgbClr val="000000">
                <a:alpha val="46666"/>
              </a:srgbClr>
            </a:outerShdw>
          </a:effectLst>
        </p:spPr>
      </p:pic>
      <p:sp>
        <p:nvSpPr>
          <p:cNvPr id="27" name="Google Shape;27;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28"/>
        <p:cNvGrpSpPr/>
        <p:nvPr/>
      </p:nvGrpSpPr>
      <p:grpSpPr>
        <a:xfrm>
          <a:off x="0" y="0"/>
          <a:ext cx="0" cy="0"/>
          <a:chOff x="0" y="0"/>
          <a:chExt cx="0" cy="0"/>
        </a:xfrm>
      </p:grpSpPr>
      <p:sp>
        <p:nvSpPr>
          <p:cNvPr id="29" name="Google Shape;29;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32"/>
        <p:cNvGrpSpPr/>
        <p:nvPr/>
      </p:nvGrpSpPr>
      <p:grpSpPr>
        <a:xfrm>
          <a:off x="0" y="0"/>
          <a:ext cx="0" cy="0"/>
          <a:chOff x="0" y="0"/>
          <a:chExt cx="0" cy="0"/>
        </a:xfrm>
      </p:grpSpPr>
      <p:sp>
        <p:nvSpPr>
          <p:cNvPr id="33" name="Google Shape;33;p27"/>
          <p:cNvSpPr/>
          <p:nvPr/>
        </p:nvSpPr>
        <p:spPr>
          <a:xfrm>
            <a:off x="10966811" y="338434"/>
            <a:ext cx="746768" cy="5333042"/>
          </a:xfrm>
          <a:custGeom>
            <a:avLst/>
            <a:gdLst/>
            <a:ahLst/>
            <a:cxnLst/>
            <a:rect l="l" t="t" r="r" b="b"/>
            <a:pathLst>
              <a:path w="21600" h="21600" extrusionOk="0">
                <a:moveTo>
                  <a:pt x="1341" y="0"/>
                </a:moveTo>
                <a:lnTo>
                  <a:pt x="21600" y="501"/>
                </a:lnTo>
                <a:cubicBezTo>
                  <a:pt x="21403" y="7534"/>
                  <a:pt x="21205" y="14567"/>
                  <a:pt x="21008" y="21600"/>
                </a:cubicBezTo>
                <a:lnTo>
                  <a:pt x="0" y="21177"/>
                </a:lnTo>
                <a:cubicBezTo>
                  <a:pt x="447" y="14118"/>
                  <a:pt x="894" y="7059"/>
                  <a:pt x="1341" y="0"/>
                </a:cubicBezTo>
                <a:close/>
              </a:path>
            </a:pathLst>
          </a:custGeom>
          <a:gradFill>
            <a:gsLst>
              <a:gs pos="0">
                <a:srgbClr val="FFFFFF"/>
              </a:gs>
              <a:gs pos="100000">
                <a:srgbClr val="1B1E3E"/>
              </a:gs>
            </a:gsLst>
            <a:path path="circle">
              <a:fillToRect l="100000" t="100000"/>
            </a:path>
            <a:tileRect r="-100000" b="-10000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baseline="-25000">
              <a:solidFill>
                <a:srgbClr val="FFFFFF"/>
              </a:solidFill>
              <a:latin typeface="Arial"/>
              <a:ea typeface="Arial"/>
              <a:cs typeface="Arial"/>
              <a:sym typeface="Arial"/>
            </a:endParaRPr>
          </a:p>
        </p:txBody>
      </p:sp>
      <p:sp>
        <p:nvSpPr>
          <p:cNvPr id="34" name="Google Shape;34;p27"/>
          <p:cNvSpPr/>
          <p:nvPr/>
        </p:nvSpPr>
        <p:spPr>
          <a:xfrm rot="5400000" flipH="1">
            <a:off x="11030240" y="298155"/>
            <a:ext cx="346054" cy="403462"/>
          </a:xfrm>
          <a:custGeom>
            <a:avLst/>
            <a:gdLst/>
            <a:ahLst/>
            <a:cxnLst/>
            <a:rect l="l" t="t" r="r" b="b"/>
            <a:pathLst>
              <a:path w="21600" h="21600" extrusionOk="0">
                <a:moveTo>
                  <a:pt x="0" y="21600"/>
                </a:moveTo>
                <a:lnTo>
                  <a:pt x="21600" y="21600"/>
                </a:lnTo>
                <a:lnTo>
                  <a:pt x="0" y="0"/>
                </a:lnTo>
                <a:close/>
              </a:path>
            </a:pathLst>
          </a:custGeom>
          <a:solidFill>
            <a:srgbClr val="005A8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 name="Google Shape;35;p27"/>
          <p:cNvSpPr/>
          <p:nvPr/>
        </p:nvSpPr>
        <p:spPr>
          <a:xfrm>
            <a:off x="637674" y="691834"/>
            <a:ext cx="10755752" cy="5354055"/>
          </a:xfrm>
          <a:prstGeom prst="rect">
            <a:avLst/>
          </a:prstGeom>
          <a:solidFill>
            <a:srgbClr val="FFFFFF"/>
          </a:solidFill>
          <a:ln w="60325" cap="flat" cmpd="sng">
            <a:solidFill>
              <a:srgbClr val="005A8D"/>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 name="Google Shape;36;p27"/>
          <p:cNvSpPr>
            <a:spLocks noGrp="1"/>
          </p:cNvSpPr>
          <p:nvPr>
            <p:ph type="pic" idx="2"/>
          </p:nvPr>
        </p:nvSpPr>
        <p:spPr>
          <a:xfrm>
            <a:off x="1144368" y="1209675"/>
            <a:ext cx="9822444" cy="4438650"/>
          </a:xfrm>
          <a:prstGeom prst="rect">
            <a:avLst/>
          </a:prstGeom>
          <a:noFill/>
          <a:ln>
            <a:noFill/>
          </a:ln>
        </p:spPr>
      </p:sp>
      <p:pic>
        <p:nvPicPr>
          <p:cNvPr id="37" name="Google Shape;37;p27" descr="Graphic 1"/>
          <p:cNvPicPr preferRelativeResize="0"/>
          <p:nvPr/>
        </p:nvPicPr>
        <p:blipFill rotWithShape="1">
          <a:blip r:embed="rId2">
            <a:alphaModFix/>
          </a:blip>
          <a:srcRect/>
          <a:stretch/>
        </p:blipFill>
        <p:spPr>
          <a:xfrm>
            <a:off x="7508096" y="4828885"/>
            <a:ext cx="4035719" cy="2674560"/>
          </a:xfrm>
          <a:prstGeom prst="rect">
            <a:avLst/>
          </a:prstGeom>
          <a:noFill/>
          <a:ln>
            <a:noFill/>
          </a:ln>
          <a:effectLst>
            <a:outerShdw blurRad="266700" dist="127000" dir="5400000" rotWithShape="0">
              <a:srgbClr val="000000">
                <a:alpha val="46666"/>
              </a:srgbClr>
            </a:outerShdw>
          </a:effectLst>
        </p:spPr>
      </p:pic>
      <p:sp>
        <p:nvSpPr>
          <p:cNvPr id="38" name="Google Shape;38;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9"/>
        <p:cNvGrpSpPr/>
        <p:nvPr/>
      </p:nvGrpSpPr>
      <p:grpSpPr>
        <a:xfrm>
          <a:off x="0" y="0"/>
          <a:ext cx="0" cy="0"/>
          <a:chOff x="0" y="0"/>
          <a:chExt cx="0" cy="0"/>
        </a:xfrm>
      </p:grpSpPr>
      <p:sp>
        <p:nvSpPr>
          <p:cNvPr id="40" name="Google Shape;40;p28"/>
          <p:cNvSpPr txBox="1">
            <a:spLocks noGrp="1"/>
          </p:cNvSpPr>
          <p:nvPr>
            <p:ph type="sldNum" idx="12"/>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8"/>
          <p:cNvSpPr/>
          <p:nvPr/>
        </p:nvSpPr>
        <p:spPr>
          <a:xfrm>
            <a:off x="0" y="0"/>
            <a:ext cx="12192000" cy="6858000"/>
          </a:xfrm>
          <a:prstGeom prst="rect">
            <a:avLst/>
          </a:prstGeom>
          <a:gradFill>
            <a:gsLst>
              <a:gs pos="0">
                <a:srgbClr val="005A8D">
                  <a:alpha val="65882"/>
                </a:srgbClr>
              </a:gs>
              <a:gs pos="100000">
                <a:srgbClr val="14406B"/>
              </a:gs>
            </a:gsLst>
            <a:lin ang="0" scaled="0"/>
          </a:gradFill>
          <a:ln w="12700" cap="flat" cmpd="sng">
            <a:solidFill>
              <a:srgbClr val="005A8D"/>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spTree>
      <p:nvGrpSpPr>
        <p:cNvPr id="1" name="Shape 42"/>
        <p:cNvGrpSpPr/>
        <p:nvPr/>
      </p:nvGrpSpPr>
      <p:grpSpPr>
        <a:xfrm>
          <a:off x="0" y="0"/>
          <a:ext cx="0" cy="0"/>
          <a:chOff x="0" y="0"/>
          <a:chExt cx="0" cy="0"/>
        </a:xfrm>
      </p:grpSpPr>
      <p:pic>
        <p:nvPicPr>
          <p:cNvPr id="43" name="Google Shape;43;p29" descr="Graphic 1"/>
          <p:cNvPicPr preferRelativeResize="0"/>
          <p:nvPr/>
        </p:nvPicPr>
        <p:blipFill rotWithShape="1">
          <a:blip r:embed="rId2">
            <a:alphaModFix/>
          </a:blip>
          <a:srcRect/>
          <a:stretch/>
        </p:blipFill>
        <p:spPr>
          <a:xfrm>
            <a:off x="9428389" y="5261112"/>
            <a:ext cx="2976648" cy="1972691"/>
          </a:xfrm>
          <a:prstGeom prst="rect">
            <a:avLst/>
          </a:prstGeom>
          <a:noFill/>
          <a:ln>
            <a:noFill/>
          </a:ln>
          <a:effectLst>
            <a:outerShdw blurRad="266700" dist="127000" dir="5400000" rotWithShape="0">
              <a:srgbClr val="000000">
                <a:alpha val="46666"/>
              </a:srgbClr>
            </a:outerShdw>
          </a:effectLst>
        </p:spPr>
      </p:pic>
      <p:sp>
        <p:nvSpPr>
          <p:cNvPr id="44" name="Google Shape;44;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Arial"/>
              <a:buNone/>
              <a:defRPr sz="1200">
                <a:solidFill>
                  <a:srgbClr val="888888"/>
                </a:solidFill>
              </a:defRPr>
            </a:lvl1pPr>
            <a:lvl2pPr marL="0" lvl="1" indent="0" algn="r">
              <a:lnSpc>
                <a:spcPct val="100000"/>
              </a:lnSpc>
              <a:spcBef>
                <a:spcPts val="0"/>
              </a:spcBef>
              <a:spcAft>
                <a:spcPts val="0"/>
              </a:spcAft>
              <a:buClr>
                <a:srgbClr val="888888"/>
              </a:buClr>
              <a:buSzPts val="1200"/>
              <a:buFont typeface="Arial"/>
              <a:buNone/>
              <a:defRPr sz="1200">
                <a:solidFill>
                  <a:srgbClr val="888888"/>
                </a:solidFill>
              </a:defRPr>
            </a:lvl2pPr>
            <a:lvl3pPr marL="0" lvl="2" indent="0" algn="r">
              <a:lnSpc>
                <a:spcPct val="100000"/>
              </a:lnSpc>
              <a:spcBef>
                <a:spcPts val="0"/>
              </a:spcBef>
              <a:spcAft>
                <a:spcPts val="0"/>
              </a:spcAft>
              <a:buClr>
                <a:srgbClr val="888888"/>
              </a:buClr>
              <a:buSzPts val="1200"/>
              <a:buFont typeface="Arial"/>
              <a:buNone/>
              <a:defRPr sz="1200">
                <a:solidFill>
                  <a:srgbClr val="888888"/>
                </a:solidFill>
              </a:defRPr>
            </a:lvl3pPr>
            <a:lvl4pPr marL="0" lvl="3" indent="0" algn="r">
              <a:lnSpc>
                <a:spcPct val="100000"/>
              </a:lnSpc>
              <a:spcBef>
                <a:spcPts val="0"/>
              </a:spcBef>
              <a:spcAft>
                <a:spcPts val="0"/>
              </a:spcAft>
              <a:buClr>
                <a:srgbClr val="888888"/>
              </a:buClr>
              <a:buSzPts val="1200"/>
              <a:buFont typeface="Arial"/>
              <a:buNone/>
              <a:defRPr sz="1200">
                <a:solidFill>
                  <a:srgbClr val="888888"/>
                </a:solidFill>
              </a:defRPr>
            </a:lvl4pPr>
            <a:lvl5pPr marL="0" lvl="4" indent="0" algn="r">
              <a:lnSpc>
                <a:spcPct val="100000"/>
              </a:lnSpc>
              <a:spcBef>
                <a:spcPts val="0"/>
              </a:spcBef>
              <a:spcAft>
                <a:spcPts val="0"/>
              </a:spcAft>
              <a:buClr>
                <a:srgbClr val="888888"/>
              </a:buClr>
              <a:buSzPts val="1200"/>
              <a:buFont typeface="Arial"/>
              <a:buNone/>
              <a:defRPr sz="1200">
                <a:solidFill>
                  <a:srgbClr val="888888"/>
                </a:solidFill>
              </a:defRPr>
            </a:lvl5pPr>
            <a:lvl6pPr marL="0" lvl="5" indent="0" algn="r">
              <a:lnSpc>
                <a:spcPct val="100000"/>
              </a:lnSpc>
              <a:spcBef>
                <a:spcPts val="0"/>
              </a:spcBef>
              <a:spcAft>
                <a:spcPts val="0"/>
              </a:spcAft>
              <a:buClr>
                <a:srgbClr val="888888"/>
              </a:buClr>
              <a:buSzPts val="1200"/>
              <a:buFont typeface="Arial"/>
              <a:buNone/>
              <a:defRPr sz="1200">
                <a:solidFill>
                  <a:srgbClr val="888888"/>
                </a:solidFill>
              </a:defRPr>
            </a:lvl6pPr>
            <a:lvl7pPr marL="0" lvl="6" indent="0" algn="r">
              <a:lnSpc>
                <a:spcPct val="100000"/>
              </a:lnSpc>
              <a:spcBef>
                <a:spcPts val="0"/>
              </a:spcBef>
              <a:spcAft>
                <a:spcPts val="0"/>
              </a:spcAft>
              <a:buClr>
                <a:srgbClr val="888888"/>
              </a:buClr>
              <a:buSzPts val="1200"/>
              <a:buFont typeface="Arial"/>
              <a:buNone/>
              <a:defRPr sz="1200">
                <a:solidFill>
                  <a:srgbClr val="888888"/>
                </a:solidFill>
              </a:defRPr>
            </a:lvl7pPr>
            <a:lvl8pPr marL="0" lvl="7" indent="0" algn="r">
              <a:lnSpc>
                <a:spcPct val="100000"/>
              </a:lnSpc>
              <a:spcBef>
                <a:spcPts val="0"/>
              </a:spcBef>
              <a:spcAft>
                <a:spcPts val="0"/>
              </a:spcAft>
              <a:buClr>
                <a:srgbClr val="888888"/>
              </a:buClr>
              <a:buSzPts val="1200"/>
              <a:buFont typeface="Arial"/>
              <a:buNone/>
              <a:defRPr sz="1200">
                <a:solidFill>
                  <a:srgbClr val="888888"/>
                </a:solidFill>
              </a:defRPr>
            </a:lvl8pPr>
            <a:lvl9pPr marL="0" lvl="8" indent="0" algn="r">
              <a:lnSpc>
                <a:spcPct val="100000"/>
              </a:lnSpc>
              <a:spcBef>
                <a:spcPts val="0"/>
              </a:spcBef>
              <a:spcAft>
                <a:spcPts val="0"/>
              </a:spcAft>
              <a:buClr>
                <a:srgbClr val="888888"/>
              </a:buClr>
              <a:buSzPts val="1200"/>
              <a:buFont typeface="Arial"/>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p:nvPr/>
        </p:nvSpPr>
        <p:spPr>
          <a:xfrm>
            <a:off x="9922068" y="-1"/>
            <a:ext cx="2314506" cy="7003162"/>
          </a:xfrm>
          <a:prstGeom prst="rect">
            <a:avLst/>
          </a:prstGeom>
          <a:gradFill>
            <a:gsLst>
              <a:gs pos="0">
                <a:srgbClr val="005A8D">
                  <a:alpha val="58823"/>
                </a:srgbClr>
              </a:gs>
              <a:gs pos="91000">
                <a:srgbClr val="608DC1"/>
              </a:gs>
              <a:gs pos="100000">
                <a:srgbClr val="608DC1"/>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 name="Google Shape;7;p21" descr="Graphic 2"/>
          <p:cNvPicPr preferRelativeResize="0"/>
          <p:nvPr/>
        </p:nvPicPr>
        <p:blipFill rotWithShape="1">
          <a:blip r:embed="rId10">
            <a:alphaModFix/>
          </a:blip>
          <a:srcRect/>
          <a:stretch/>
        </p:blipFill>
        <p:spPr>
          <a:xfrm>
            <a:off x="7280071" y="4050038"/>
            <a:ext cx="5283993" cy="3501817"/>
          </a:xfrm>
          <a:prstGeom prst="rect">
            <a:avLst/>
          </a:prstGeom>
          <a:noFill/>
          <a:ln>
            <a:noFill/>
          </a:ln>
          <a:effectLst>
            <a:outerShdw blurRad="266700" dist="127000" dir="5400000" rotWithShape="0">
              <a:srgbClr val="000000">
                <a:alpha val="46666"/>
              </a:srgbClr>
            </a:outerShdw>
          </a:effectLst>
        </p:spPr>
      </p:pic>
      <p:sp>
        <p:nvSpPr>
          <p:cNvPr id="8" name="Google Shape;8;p2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1pPr>
            <a:lvl2pPr marR="0" lvl="1"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2pPr>
            <a:lvl3pPr marR="0" lvl="2"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3pPr>
            <a:lvl4pPr marR="0" lvl="3"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4pPr>
            <a:lvl5pPr marR="0" lvl="4"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5pPr>
            <a:lvl6pPr marR="0" lvl="5"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6pPr>
            <a:lvl7pPr marR="0" lvl="6"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7pPr>
            <a:lvl8pPr marR="0" lvl="7"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8pPr>
            <a:lvl9pPr marR="0" lvl="8" algn="l" rtl="0">
              <a:lnSpc>
                <a:spcPct val="90000"/>
              </a:lnSpc>
              <a:spcBef>
                <a:spcPts val="0"/>
              </a:spcBef>
              <a:spcAft>
                <a:spcPts val="0"/>
              </a:spcAft>
              <a:buClr>
                <a:srgbClr val="000000"/>
              </a:buClr>
              <a:buSzPts val="4400"/>
              <a:buFont typeface="Avenir"/>
              <a:buNone/>
              <a:defRPr sz="4400" b="0" i="0" u="none" strike="noStrike" cap="none">
                <a:solidFill>
                  <a:srgbClr val="000000"/>
                </a:solidFill>
                <a:latin typeface="Avenir"/>
                <a:ea typeface="Avenir"/>
                <a:cs typeface="Avenir"/>
                <a:sym typeface="Avenir"/>
              </a:defRPr>
            </a:lvl9pPr>
          </a:lstStyle>
          <a:p>
            <a:endParaRPr/>
          </a:p>
        </p:txBody>
      </p:sp>
      <p:sp>
        <p:nvSpPr>
          <p:cNvPr id="9" name="Google Shape;9;p2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sseinitiativ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twitter.com/SSEinitiative" TargetMode="External"/><Relationship Id="rId4" Type="http://schemas.openxmlformats.org/officeDocument/2006/relationships/hyperlink" Target="https://ch.linkedin.com/company/united-nations-sustainable-stock-exchanges-initiativ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frs.org/issued-standards/ifrs-sustainability-standards-navigator/ifrs-s1-general-requirements.html/content/dam/ifrs/publications/html-standards-issb/english/2023/issued/issbs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mentimeter.com/" TargetMode="External"/><Relationship Id="rId4" Type="http://schemas.openxmlformats.org/officeDocument/2006/relationships/hyperlink" Target="https://www.ifrs.org/issued-standards/ifrs-sustainability-standards-navigator/ifrs-s2-climate-related-disclosures.html/content/dam/ifrs/publications/html-standards-issb/english/2023/issued/issbs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idx="4294967295"/>
          </p:nvPr>
        </p:nvSpPr>
        <p:spPr>
          <a:xfrm>
            <a:off x="4755469" y="1401913"/>
            <a:ext cx="6689808" cy="2226804"/>
          </a:xfrm>
          <a:prstGeom prst="rect">
            <a:avLst/>
          </a:prstGeom>
          <a:noFill/>
          <a:ln>
            <a:noFill/>
          </a:ln>
        </p:spPr>
        <p:txBody>
          <a:bodyPr spcFirstLastPara="1" wrap="square" lIns="45700" tIns="45700" rIns="45700" bIns="45700" anchor="b" anchorCtr="0">
            <a:normAutofit fontScale="90000"/>
          </a:bodyPr>
          <a:lstStyle/>
          <a:p>
            <a:pPr marL="0" marR="0" lvl="0" indent="0" algn="l" rtl="0">
              <a:lnSpc>
                <a:spcPct val="90000"/>
              </a:lnSpc>
              <a:spcBef>
                <a:spcPts val="0"/>
              </a:spcBef>
              <a:spcAft>
                <a:spcPts val="0"/>
              </a:spcAft>
              <a:buClr>
                <a:srgbClr val="FFFFFF"/>
              </a:buClr>
              <a:buSzPts val="5250"/>
              <a:buFont typeface="Avenir"/>
              <a:buNone/>
            </a:pPr>
            <a:r>
              <a:rPr lang="en-US" sz="4800" b="0" i="0" u="none" strike="noStrike" cap="none" dirty="0">
                <a:solidFill>
                  <a:srgbClr val="FFFFFF"/>
                </a:solidFill>
                <a:latin typeface="+mn-lt"/>
                <a:ea typeface="Avenir"/>
                <a:cs typeface="Avenir"/>
                <a:sym typeface="Avenir"/>
              </a:rPr>
              <a:t>COMMUNICATIONS SUPPORT PACKAGE AND BRANDING GUIDE</a:t>
            </a:r>
            <a:endParaRPr sz="4800" dirty="0">
              <a:latin typeface="+mn-lt"/>
            </a:endParaRPr>
          </a:p>
        </p:txBody>
      </p:sp>
      <p:sp>
        <p:nvSpPr>
          <p:cNvPr id="50" name="Google Shape;50;p1"/>
          <p:cNvSpPr txBox="1">
            <a:spLocks noGrp="1"/>
          </p:cNvSpPr>
          <p:nvPr>
            <p:ph type="subTitle" idx="4294967295"/>
          </p:nvPr>
        </p:nvSpPr>
        <p:spPr>
          <a:xfrm>
            <a:off x="4755469" y="4166882"/>
            <a:ext cx="6886525" cy="1227341"/>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FOR TRAINING WORKSHOP ON </a:t>
            </a:r>
            <a:r>
              <a:rPr lang="en-US" sz="2400" b="1" i="0" u="none" strike="noStrike" cap="none" dirty="0">
                <a:solidFill>
                  <a:srgbClr val="FFFFFF"/>
                </a:solidFill>
                <a:latin typeface="Arial"/>
                <a:ea typeface="Arial"/>
                <a:cs typeface="Arial"/>
                <a:sym typeface="Arial"/>
              </a:rPr>
              <a:t>THE IFRS SUSTAINABILITY DISCLOSURE STANDARDS S1 AND S2 </a:t>
            </a:r>
            <a:endParaRPr b="1" dirty="0"/>
          </a:p>
        </p:txBody>
      </p:sp>
      <p:sp>
        <p:nvSpPr>
          <p:cNvPr id="51" name="Google Shape;51;p1"/>
          <p:cNvSpPr txBox="1">
            <a:spLocks noGrp="1"/>
          </p:cNvSpPr>
          <p:nvPr>
            <p:ph type="sldNum" idx="12"/>
          </p:nvPr>
        </p:nvSpPr>
        <p:spPr>
          <a:xfrm>
            <a:off x="11767067" y="6406785"/>
            <a:ext cx="188898"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body" idx="1"/>
          </p:nvPr>
        </p:nvSpPr>
        <p:spPr>
          <a:xfrm>
            <a:off x="838200" y="2145596"/>
            <a:ext cx="10515600" cy="4347279"/>
          </a:xfrm>
          <a:prstGeom prst="rect">
            <a:avLst/>
          </a:prstGeom>
          <a:noFill/>
          <a:ln>
            <a:noFill/>
          </a:ln>
        </p:spPr>
        <p:txBody>
          <a:bodyPr spcFirstLastPara="1" wrap="square" lIns="45700" tIns="45700" rIns="45700" bIns="45700" anchor="t" anchorCtr="0">
            <a:normAutofit fontScale="85000" lnSpcReduction="20000"/>
          </a:bodyPr>
          <a:lstStyle/>
          <a:p>
            <a:pPr marL="0" lvl="0" indent="0" algn="l" rtl="0">
              <a:lnSpc>
                <a:spcPct val="110000"/>
              </a:lnSpc>
              <a:spcBef>
                <a:spcPts val="0"/>
              </a:spcBef>
              <a:spcAft>
                <a:spcPts val="0"/>
              </a:spcAft>
              <a:buClr>
                <a:srgbClr val="000000"/>
              </a:buClr>
              <a:buSzPts val="1827"/>
              <a:buNone/>
            </a:pPr>
            <a:r>
              <a:rPr lang="en-US" sz="2000" b="0" i="0" dirty="0">
                <a:solidFill>
                  <a:srgbClr val="0D0D0D"/>
                </a:solidFill>
                <a:effectLst/>
                <a:latin typeface="+mn-lt"/>
              </a:rPr>
              <a:t>🌍 Wondering how disclosure standards will reshape stock markets globally? 📈 </a:t>
            </a:r>
          </a:p>
          <a:p>
            <a:pPr marL="0" lvl="0" indent="0" algn="l" rtl="0">
              <a:lnSpc>
                <a:spcPct val="110000"/>
              </a:lnSpc>
              <a:spcBef>
                <a:spcPts val="0"/>
              </a:spcBef>
              <a:spcAft>
                <a:spcPts val="0"/>
              </a:spcAft>
              <a:buClr>
                <a:srgbClr val="000000"/>
              </a:buClr>
              <a:buSzPts val="1827"/>
              <a:buNone/>
            </a:pPr>
            <a:endParaRPr lang="en-US" sz="2000" b="0" i="0" dirty="0">
              <a:solidFill>
                <a:srgbClr val="0D0D0D"/>
              </a:solidFill>
              <a:effectLst/>
              <a:latin typeface="+mn-lt"/>
            </a:endParaRPr>
          </a:p>
          <a:p>
            <a:pPr marL="0" lvl="0" indent="0" algn="l" rtl="0">
              <a:lnSpc>
                <a:spcPct val="110000"/>
              </a:lnSpc>
              <a:spcBef>
                <a:spcPts val="0"/>
              </a:spcBef>
              <a:spcAft>
                <a:spcPts val="0"/>
              </a:spcAft>
              <a:buClr>
                <a:srgbClr val="000000"/>
              </a:buClr>
              <a:buSzPts val="1827"/>
              <a:buNone/>
            </a:pPr>
            <a:r>
              <a:rPr lang="en-US" sz="2000" b="0" i="0" dirty="0">
                <a:solidFill>
                  <a:srgbClr val="0D0D0D"/>
                </a:solidFill>
                <a:effectLst/>
                <a:latin typeface="+mn-lt"/>
              </a:rPr>
              <a:t>❓ Do you have questions about the new IFRS Sustainability Disclosure Standards you need answered? 🌱</a:t>
            </a:r>
          </a:p>
          <a:p>
            <a:pPr marL="0" lvl="0" indent="0" algn="l" rtl="0">
              <a:lnSpc>
                <a:spcPct val="110000"/>
              </a:lnSpc>
              <a:spcBef>
                <a:spcPts val="0"/>
              </a:spcBef>
              <a:spcAft>
                <a:spcPts val="0"/>
              </a:spcAft>
              <a:buClr>
                <a:srgbClr val="000000"/>
              </a:buClr>
              <a:buSzPts val="1827"/>
              <a:buNone/>
            </a:pPr>
            <a:endParaRPr lang="en-US" sz="2000" b="0" i="0" dirty="0">
              <a:solidFill>
                <a:srgbClr val="0D0D0D"/>
              </a:solidFill>
              <a:effectLst/>
              <a:latin typeface="+mn-lt"/>
            </a:endParaRPr>
          </a:p>
          <a:p>
            <a:pPr marL="0" lvl="0" indent="0" algn="l" rtl="0">
              <a:lnSpc>
                <a:spcPct val="110000"/>
              </a:lnSpc>
              <a:spcBef>
                <a:spcPts val="0"/>
              </a:spcBef>
              <a:spcAft>
                <a:spcPts val="0"/>
              </a:spcAft>
              <a:buClr>
                <a:srgbClr val="000000"/>
              </a:buClr>
              <a:buSzPts val="1827"/>
              <a:buNone/>
            </a:pPr>
            <a:r>
              <a:rPr lang="en-US" sz="2000" b="0" i="0" dirty="0">
                <a:solidFill>
                  <a:srgbClr val="0D0D0D"/>
                </a:solidFill>
                <a:effectLst/>
                <a:latin typeface="+mn-lt"/>
              </a:rPr>
              <a:t> 📅 Register now to join our CPD-certified workshop for free! ✅ </a:t>
            </a:r>
          </a:p>
          <a:p>
            <a:pPr marL="0" lvl="0" indent="0" algn="l" rtl="0">
              <a:lnSpc>
                <a:spcPct val="110000"/>
              </a:lnSpc>
              <a:spcBef>
                <a:spcPts val="0"/>
              </a:spcBef>
              <a:spcAft>
                <a:spcPts val="0"/>
              </a:spcAft>
              <a:buClr>
                <a:srgbClr val="000000"/>
              </a:buClr>
              <a:buSzPts val="1827"/>
              <a:buNone/>
            </a:pPr>
            <a:endParaRPr lang="en-US" sz="2000" b="0" i="0" dirty="0">
              <a:solidFill>
                <a:srgbClr val="0D0D0D"/>
              </a:solidFill>
              <a:effectLst/>
              <a:latin typeface="+mn-lt"/>
            </a:endParaRPr>
          </a:p>
          <a:p>
            <a:pPr marL="0" lvl="0" indent="0" algn="l" rtl="0">
              <a:lnSpc>
                <a:spcPct val="110000"/>
              </a:lnSpc>
              <a:spcBef>
                <a:spcPts val="0"/>
              </a:spcBef>
              <a:spcAft>
                <a:spcPts val="0"/>
              </a:spcAft>
              <a:buClr>
                <a:srgbClr val="000000"/>
              </a:buClr>
              <a:buSzPts val="1827"/>
              <a:buNone/>
            </a:pPr>
            <a:r>
              <a:rPr lang="en-US" sz="2000" b="0" i="0" dirty="0">
                <a:solidFill>
                  <a:srgbClr val="0D0D0D"/>
                </a:solidFill>
                <a:effectLst/>
                <a:latin typeface="+mn-lt"/>
              </a:rPr>
              <a:t>🎓 We’ve invited experts from the IFRS Foundation, the United Nations SSE initiative, and the World Bank’s IFC to help upskill our market on this topic. 💼</a:t>
            </a:r>
          </a:p>
          <a:p>
            <a:pPr marL="0" lvl="0" indent="0" algn="l" rtl="0">
              <a:lnSpc>
                <a:spcPct val="110000"/>
              </a:lnSpc>
              <a:spcBef>
                <a:spcPts val="0"/>
              </a:spcBef>
              <a:spcAft>
                <a:spcPts val="0"/>
              </a:spcAft>
              <a:buClr>
                <a:srgbClr val="000000"/>
              </a:buClr>
              <a:buSzPts val="1827"/>
              <a:buNone/>
            </a:pPr>
            <a:endParaRPr lang="en-US" sz="2000" b="0" i="0" dirty="0">
              <a:solidFill>
                <a:srgbClr val="0D0D0D"/>
              </a:solidFill>
              <a:effectLst/>
              <a:latin typeface="+mn-lt"/>
            </a:endParaRPr>
          </a:p>
          <a:p>
            <a:pPr marL="0" lvl="0" indent="0" algn="l" rtl="0">
              <a:lnSpc>
                <a:spcPct val="110000"/>
              </a:lnSpc>
              <a:spcBef>
                <a:spcPts val="0"/>
              </a:spcBef>
              <a:spcAft>
                <a:spcPts val="0"/>
              </a:spcAft>
              <a:buClr>
                <a:srgbClr val="000000"/>
              </a:buClr>
              <a:buSzPts val="1827"/>
              <a:buNone/>
            </a:pPr>
            <a:r>
              <a:rPr lang="en-US" sz="2000" b="0" i="0" dirty="0">
                <a:solidFill>
                  <a:srgbClr val="0D0D0D"/>
                </a:solidFill>
                <a:effectLst/>
                <a:latin typeface="+mn-lt"/>
              </a:rPr>
              <a:t> 🔄 Share the invite with all your colleagues and colleagues in organizations you depend on most so that together we can enhance our organizational resilience! 💪</a:t>
            </a:r>
          </a:p>
          <a:p>
            <a:pPr marL="0" lvl="0" indent="0" algn="l" rtl="0">
              <a:lnSpc>
                <a:spcPct val="110000"/>
              </a:lnSpc>
              <a:spcBef>
                <a:spcPts val="0"/>
              </a:spcBef>
              <a:spcAft>
                <a:spcPts val="0"/>
              </a:spcAft>
              <a:buClr>
                <a:srgbClr val="000000"/>
              </a:buClr>
              <a:buSzPts val="1827"/>
              <a:buNone/>
            </a:pPr>
            <a:endParaRPr sz="2000" dirty="0"/>
          </a:p>
          <a:p>
            <a:pPr marL="0" lvl="0" indent="0" algn="just" rtl="0">
              <a:lnSpc>
                <a:spcPct val="110000"/>
              </a:lnSpc>
              <a:spcBef>
                <a:spcPts val="0"/>
              </a:spcBef>
              <a:spcAft>
                <a:spcPts val="0"/>
              </a:spcAft>
              <a:buClr>
                <a:srgbClr val="000000"/>
              </a:buClr>
              <a:buSzPts val="1800"/>
              <a:buNone/>
            </a:pPr>
            <a:r>
              <a:rPr lang="en-US" sz="2000" dirty="0">
                <a:latin typeface="+mn-lt"/>
                <a:ea typeface="Helvetica Neue"/>
                <a:cs typeface="Helvetica Neue"/>
                <a:sym typeface="Helvetica Neue"/>
              </a:rPr>
              <a:t>📅 </a:t>
            </a:r>
            <a:r>
              <a:rPr lang="en-US" sz="2000" dirty="0">
                <a:latin typeface="+mn-lt"/>
              </a:rPr>
              <a:t>Date: </a:t>
            </a:r>
            <a:r>
              <a:rPr lang="en-US" sz="2000" dirty="0">
                <a:highlight>
                  <a:srgbClr val="FFFF00"/>
                </a:highlight>
                <a:latin typeface="+mn-lt"/>
              </a:rPr>
              <a:t>[Insert date here]</a:t>
            </a:r>
          </a:p>
          <a:p>
            <a:pPr marL="0" lvl="0" indent="0" algn="just" rtl="0">
              <a:lnSpc>
                <a:spcPct val="110000"/>
              </a:lnSpc>
              <a:spcBef>
                <a:spcPts val="0"/>
              </a:spcBef>
              <a:spcAft>
                <a:spcPts val="0"/>
              </a:spcAft>
              <a:buClr>
                <a:srgbClr val="000000"/>
              </a:buClr>
              <a:buSzPts val="1800"/>
              <a:buNone/>
            </a:pPr>
            <a:r>
              <a:rPr lang="en-US" sz="2000" dirty="0">
                <a:latin typeface="+mn-lt"/>
              </a:rPr>
              <a:t>⏰ Time</a:t>
            </a:r>
            <a:r>
              <a:rPr lang="en-US" sz="2000" dirty="0">
                <a:highlight>
                  <a:srgbClr val="FFFF00"/>
                </a:highlight>
                <a:latin typeface="+mn-lt"/>
              </a:rPr>
              <a:t>: [Insert time here]</a:t>
            </a:r>
          </a:p>
          <a:p>
            <a:pPr marL="0" lvl="0" indent="0" algn="just" rtl="0">
              <a:lnSpc>
                <a:spcPct val="110000"/>
              </a:lnSpc>
              <a:spcBef>
                <a:spcPts val="0"/>
              </a:spcBef>
              <a:spcAft>
                <a:spcPts val="0"/>
              </a:spcAft>
              <a:buClr>
                <a:srgbClr val="000000"/>
              </a:buClr>
              <a:buSzPts val="1800"/>
              <a:buNone/>
            </a:pPr>
            <a:r>
              <a:rPr lang="en-US" sz="2000" dirty="0">
                <a:latin typeface="+mn-lt"/>
                <a:ea typeface="Helvetica Neue"/>
                <a:cs typeface="Helvetica Neue"/>
                <a:sym typeface="Helvetica Neue"/>
              </a:rPr>
              <a:t>💻 </a:t>
            </a:r>
            <a:r>
              <a:rPr lang="en-US" sz="2000" dirty="0">
                <a:latin typeface="+mn-lt"/>
              </a:rPr>
              <a:t>Place: Online → Register here</a:t>
            </a:r>
            <a:r>
              <a:rPr lang="en-US" sz="2000" dirty="0">
                <a:highlight>
                  <a:srgbClr val="FFFF00"/>
                </a:highlight>
                <a:latin typeface="+mn-lt"/>
              </a:rPr>
              <a:t>: [Insert zoom registration link here]</a:t>
            </a:r>
          </a:p>
          <a:p>
            <a:pPr marL="0" lvl="0" indent="0" algn="just" rtl="0">
              <a:lnSpc>
                <a:spcPct val="110000"/>
              </a:lnSpc>
              <a:spcBef>
                <a:spcPts val="0"/>
              </a:spcBef>
              <a:spcAft>
                <a:spcPts val="0"/>
              </a:spcAft>
              <a:buClr>
                <a:srgbClr val="000000"/>
              </a:buClr>
              <a:buSzPts val="1827"/>
              <a:buNone/>
            </a:pPr>
            <a:endParaRPr sz="2000" dirty="0">
              <a:latin typeface="+mn-lt"/>
            </a:endParaRPr>
          </a:p>
          <a:p>
            <a:pPr marL="0" lvl="0" indent="0" algn="just" rtl="0">
              <a:lnSpc>
                <a:spcPct val="110000"/>
              </a:lnSpc>
              <a:spcBef>
                <a:spcPts val="0"/>
              </a:spcBef>
              <a:spcAft>
                <a:spcPts val="0"/>
              </a:spcAft>
              <a:buClr>
                <a:srgbClr val="000000"/>
              </a:buClr>
              <a:buSzPts val="1276"/>
              <a:buFont typeface="Arial"/>
              <a:buNone/>
            </a:pPr>
            <a:r>
              <a:rPr lang="en-US" sz="2000" dirty="0">
                <a:latin typeface="+mn-lt"/>
              </a:rPr>
              <a:t>#sustainability #ISSB #IFRS #IFRSsustainability #exchanges #disclosure #standards #greenfinance #sustainablemarkets </a:t>
            </a:r>
            <a:endParaRPr sz="2000" dirty="0">
              <a:latin typeface="+mn-lt"/>
              <a:ea typeface="Times"/>
              <a:cs typeface="Times"/>
              <a:sym typeface="Times"/>
            </a:endParaRPr>
          </a:p>
        </p:txBody>
      </p:sp>
      <p:sp>
        <p:nvSpPr>
          <p:cNvPr id="77" name="Google Shape;77;p5"/>
          <p:cNvSpPr txBox="1">
            <a:spLocks noGrp="1"/>
          </p:cNvSpPr>
          <p:nvPr>
            <p:ph type="sldNum" idx="4294967295"/>
          </p:nvPr>
        </p:nvSpPr>
        <p:spPr>
          <a:xfrm>
            <a:off x="11767067" y="6406785"/>
            <a:ext cx="188898"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10</a:t>
            </a:fld>
            <a:endParaRPr/>
          </a:p>
        </p:txBody>
      </p:sp>
      <p:sp>
        <p:nvSpPr>
          <p:cNvPr id="78" name="Google Shape;78;p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4400" b="1" dirty="0">
                <a:latin typeface="Arial" panose="020B0604020202020204" pitchFamily="34" charset="0"/>
                <a:cs typeface="Arial" panose="020B0604020202020204" pitchFamily="34" charset="0"/>
              </a:rPr>
              <a:t>Before the workshop</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Social media sample post</a:t>
            </a:r>
            <a:endParaRPr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fontScale="62500" lnSpcReduction="20000"/>
          </a:bodyPr>
          <a:lstStyle/>
          <a:p>
            <a:pPr marL="114300" indent="0" algn="l">
              <a:lnSpc>
                <a:spcPct val="120000"/>
              </a:lnSpc>
              <a:buNone/>
            </a:pPr>
            <a:r>
              <a:rPr lang="en-US" b="0" i="0" dirty="0">
                <a:solidFill>
                  <a:srgbClr val="0D0D0D"/>
                </a:solidFill>
                <a:effectLst/>
                <a:latin typeface="+mn-lt"/>
              </a:rPr>
              <a:t>🌊 The IFRS Foundation made waves 🌿 with the release of its sustainability and climate disclosure standards S1 and S2, setting the stage for more effective, efficient, and globally-consistent disclosure of sustainability-related risks and opportunities facing listed companies. 🌐📊</a:t>
            </a:r>
          </a:p>
          <a:p>
            <a:pPr marL="114300" indent="0" algn="l">
              <a:lnSpc>
                <a:spcPct val="120000"/>
              </a:lnSpc>
              <a:buNone/>
            </a:pPr>
            <a:r>
              <a:rPr lang="en-US" b="0" i="0" dirty="0">
                <a:solidFill>
                  <a:srgbClr val="0D0D0D"/>
                </a:solidFill>
                <a:effectLst/>
                <a:latin typeface="+mn-lt"/>
              </a:rPr>
              <a:t>🚀 To help our market enhance their skills to be able to effectively and efficiently make use of these standards, we invited experts from the IFRS Foundation, United Nations SSE initiative, and the World Bank’s IFC to help upskill our market on this topic. 💡📚</a:t>
            </a:r>
          </a:p>
          <a:p>
            <a:pPr marL="114300" indent="0" algn="l">
              <a:lnSpc>
                <a:spcPct val="120000"/>
              </a:lnSpc>
              <a:buNone/>
            </a:pPr>
            <a:r>
              <a:rPr lang="en-US" b="0" i="0" dirty="0">
                <a:solidFill>
                  <a:srgbClr val="0D0D0D"/>
                </a:solidFill>
                <a:effectLst/>
                <a:latin typeface="+mn-lt"/>
              </a:rPr>
              <a:t>🙋‍♂️ Participants had the opportunity to ask the experts any questions, and to build new skills that will make the companies in our market more resilient! 🛡️🌱</a:t>
            </a:r>
          </a:p>
          <a:p>
            <a:pPr marL="0" lvl="0" indent="0" algn="just" rtl="0">
              <a:lnSpc>
                <a:spcPct val="90000"/>
              </a:lnSpc>
              <a:spcBef>
                <a:spcPts val="0"/>
              </a:spcBef>
              <a:spcAft>
                <a:spcPts val="0"/>
              </a:spcAft>
              <a:buClr>
                <a:srgbClr val="000000"/>
              </a:buClr>
              <a:buSzPts val="2800"/>
              <a:buNone/>
            </a:pPr>
            <a:endParaRPr sz="2800" b="0" i="0" u="none" strike="noStrike" cap="none"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2800"/>
              <a:buNone/>
            </a:pPr>
            <a:r>
              <a:rPr lang="en-US" sz="2800" b="0" i="0" u="none" strike="noStrike" cap="none" dirty="0">
                <a:solidFill>
                  <a:srgbClr val="000000"/>
                </a:solidFill>
                <a:latin typeface="Arial"/>
                <a:ea typeface="Arial"/>
                <a:cs typeface="Arial"/>
                <a:sym typeface="Arial"/>
              </a:rPr>
              <a:t>Did you miss the workshop? You can watch the recording here: </a:t>
            </a:r>
            <a:r>
              <a:rPr lang="en-US" sz="2800" b="0" i="0" u="none" strike="noStrike" cap="none" dirty="0">
                <a:solidFill>
                  <a:srgbClr val="000000"/>
                </a:solidFill>
                <a:highlight>
                  <a:srgbClr val="FFFF00"/>
                </a:highlight>
                <a:latin typeface="Arial"/>
                <a:ea typeface="Arial"/>
                <a:cs typeface="Arial"/>
                <a:sym typeface="Arial"/>
              </a:rPr>
              <a:t>[insert link to SSE webpage for your event]</a:t>
            </a:r>
            <a:endParaRPr dirty="0">
              <a:highlight>
                <a:srgbClr val="FFFF00"/>
              </a:highlight>
            </a:endParaRPr>
          </a:p>
          <a:p>
            <a:pPr marL="0" lvl="0" indent="0" algn="just" rtl="0">
              <a:lnSpc>
                <a:spcPct val="90000"/>
              </a:lnSpc>
              <a:spcBef>
                <a:spcPts val="0"/>
              </a:spcBef>
              <a:spcAft>
                <a:spcPts val="0"/>
              </a:spcAft>
              <a:buClr>
                <a:srgbClr val="000000"/>
              </a:buClr>
              <a:buSzPts val="2800"/>
              <a:buNone/>
            </a:pPr>
            <a:endParaRPr sz="2800" b="0" i="0" u="none" strike="noStrike" cap="none" dirty="0">
              <a:solidFill>
                <a:srgbClr val="000000"/>
              </a:solidFill>
              <a:latin typeface="Arial"/>
              <a:ea typeface="Arial"/>
              <a:cs typeface="Arial"/>
              <a:sym typeface="Arial"/>
            </a:endParaRPr>
          </a:p>
          <a:p>
            <a:pPr marL="0" lvl="0" indent="0" algn="just" rtl="0">
              <a:lnSpc>
                <a:spcPct val="100000"/>
              </a:lnSpc>
              <a:spcBef>
                <a:spcPts val="0"/>
              </a:spcBef>
              <a:spcAft>
                <a:spcPts val="0"/>
              </a:spcAft>
              <a:buClr>
                <a:srgbClr val="000000"/>
              </a:buClr>
              <a:buSzPts val="1466"/>
              <a:buFont typeface="Arial"/>
              <a:buNone/>
            </a:pPr>
            <a:r>
              <a:rPr lang="en-US" dirty="0"/>
              <a:t>#ESG #CSR #Transparency #Resilience #ISSB #IFRS #IFRSsustainability #capitalmarkets #sustainablemarkets #learning #upskill #workshop</a:t>
            </a:r>
            <a:endParaRPr dirty="0">
              <a:sym typeface="Times"/>
            </a:endParaRPr>
          </a:p>
        </p:txBody>
      </p:sp>
      <p:sp>
        <p:nvSpPr>
          <p:cNvPr id="96" name="Google Shape;96;p8"/>
          <p:cNvSpPr txBox="1">
            <a:spLocks noGrp="1"/>
          </p:cNvSpPr>
          <p:nvPr>
            <p:ph type="sldNum" idx="4294967295"/>
          </p:nvPr>
        </p:nvSpPr>
        <p:spPr>
          <a:xfrm>
            <a:off x="11767067" y="6406785"/>
            <a:ext cx="188898"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11</a:t>
            </a:fld>
            <a:endParaRPr/>
          </a:p>
        </p:txBody>
      </p:sp>
      <p:sp>
        <p:nvSpPr>
          <p:cNvPr id="97" name="Google Shape;97;p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4400" b="1" dirty="0">
                <a:latin typeface="Arial" panose="020B0604020202020204" pitchFamily="34" charset="0"/>
                <a:cs typeface="Arial" panose="020B0604020202020204" pitchFamily="34" charset="0"/>
              </a:rPr>
              <a:t>After the workshop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S</a:t>
            </a:r>
            <a:r>
              <a:rPr lang="en-US" dirty="0">
                <a:solidFill>
                  <a:srgbClr val="FFFFFF"/>
                </a:solidFill>
                <a:latin typeface="Arial" panose="020B0604020202020204" pitchFamily="34" charset="0"/>
                <a:cs typeface="Arial" panose="020B0604020202020204" pitchFamily="34" charset="0"/>
                <a:sym typeface="Avenir"/>
              </a:rPr>
              <a:t>ocial </a:t>
            </a:r>
            <a:r>
              <a:rPr lang="en-US" dirty="0">
                <a:latin typeface="Arial" panose="020B0604020202020204" pitchFamily="34" charset="0"/>
                <a:cs typeface="Arial" panose="020B0604020202020204" pitchFamily="34" charset="0"/>
              </a:rPr>
              <a:t>m</a:t>
            </a:r>
            <a:r>
              <a:rPr lang="en-US" dirty="0">
                <a:solidFill>
                  <a:srgbClr val="FFFFFF"/>
                </a:solidFill>
                <a:latin typeface="Arial" panose="020B0604020202020204" pitchFamily="34" charset="0"/>
                <a:cs typeface="Arial" panose="020B0604020202020204" pitchFamily="34" charset="0"/>
                <a:sym typeface="Avenir"/>
              </a:rPr>
              <a:t>edia sample </a:t>
            </a:r>
            <a:r>
              <a:rPr lang="en-US" dirty="0">
                <a:latin typeface="Arial" panose="020B0604020202020204" pitchFamily="34" charset="0"/>
                <a:cs typeface="Arial" panose="020B0604020202020204" pitchFamily="34" charset="0"/>
              </a:rPr>
              <a:t>p</a:t>
            </a:r>
            <a:r>
              <a:rPr lang="en-US" dirty="0">
                <a:solidFill>
                  <a:srgbClr val="FFFFFF"/>
                </a:solidFill>
                <a:latin typeface="Arial" panose="020B0604020202020204" pitchFamily="34" charset="0"/>
                <a:cs typeface="Arial" panose="020B0604020202020204" pitchFamily="34" charset="0"/>
                <a:sym typeface="Avenir"/>
              </a:rPr>
              <a:t>ost</a:t>
            </a:r>
            <a:endParaRPr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fontScale="85000" lnSpcReduction="20000"/>
          </a:bodyPr>
          <a:lstStyle/>
          <a:p>
            <a:pPr marL="0" lvl="0" indent="0" algn="l" rtl="0">
              <a:lnSpc>
                <a:spcPct val="110000"/>
              </a:lnSpc>
              <a:spcBef>
                <a:spcPts val="0"/>
              </a:spcBef>
              <a:spcAft>
                <a:spcPts val="0"/>
              </a:spcAft>
              <a:buClr>
                <a:srgbClr val="000000"/>
              </a:buClr>
              <a:buSzPts val="1320"/>
              <a:buFont typeface="Arial"/>
              <a:buNone/>
            </a:pPr>
            <a:endParaRPr lang="en-US" sz="1500" dirty="0">
              <a:latin typeface="+mn-lt"/>
            </a:endParaRPr>
          </a:p>
          <a:p>
            <a:pPr marL="0" lvl="0" indent="0" algn="l" rtl="0">
              <a:lnSpc>
                <a:spcPct val="110000"/>
              </a:lnSpc>
              <a:spcBef>
                <a:spcPts val="0"/>
              </a:spcBef>
              <a:spcAft>
                <a:spcPts val="0"/>
              </a:spcAft>
              <a:buClr>
                <a:srgbClr val="000000"/>
              </a:buClr>
              <a:buSzPts val="1320"/>
              <a:buFont typeface="Arial"/>
              <a:buNone/>
            </a:pPr>
            <a:r>
              <a:rPr lang="en-US" sz="1500" dirty="0">
                <a:latin typeface="+mn-lt"/>
              </a:rPr>
              <a:t>🌿📈 </a:t>
            </a:r>
            <a:r>
              <a:rPr lang="en-US" sz="1500" b="1" dirty="0">
                <a:latin typeface="+mn-lt"/>
              </a:rPr>
              <a:t>Transforming Markets: </a:t>
            </a:r>
            <a:r>
              <a:rPr lang="en-US" sz="1500" dirty="0">
                <a:latin typeface="+mn-lt"/>
              </a:rPr>
              <a:t>The IFRS has paved the way for more transparent and sustainable markets with the introduction of the ISSB S1 and ISSB S2 standards. These standards are revolutionizing how we disclose sustainability-related and climate-related risks and opportunities.</a:t>
            </a:r>
          </a:p>
          <a:p>
            <a:pPr marL="0" lvl="0" indent="0" algn="l" rtl="0">
              <a:lnSpc>
                <a:spcPct val="110000"/>
              </a:lnSpc>
              <a:spcBef>
                <a:spcPts val="0"/>
              </a:spcBef>
              <a:spcAft>
                <a:spcPts val="0"/>
              </a:spcAft>
              <a:buClr>
                <a:srgbClr val="000000"/>
              </a:buClr>
              <a:buSzPts val="1320"/>
              <a:buFont typeface="Arial"/>
              <a:buNone/>
            </a:pPr>
            <a:endParaRPr lang="en-US" sz="1500" dirty="0">
              <a:latin typeface="+mn-lt"/>
            </a:endParaRPr>
          </a:p>
          <a:p>
            <a:pPr marL="0" lvl="0" indent="0" algn="l" rtl="0">
              <a:lnSpc>
                <a:spcPct val="110000"/>
              </a:lnSpc>
              <a:spcBef>
                <a:spcPts val="0"/>
              </a:spcBef>
              <a:spcAft>
                <a:spcPts val="0"/>
              </a:spcAft>
              <a:buClr>
                <a:srgbClr val="000000"/>
              </a:buClr>
              <a:buSzPts val="1320"/>
              <a:buFont typeface="Arial"/>
              <a:buNone/>
            </a:pPr>
            <a:r>
              <a:rPr lang="en-US" sz="1500" dirty="0">
                <a:latin typeface="+mn-lt"/>
              </a:rPr>
              <a:t>🛠️📚 </a:t>
            </a:r>
            <a:r>
              <a:rPr lang="en-US" sz="1500" b="1" dirty="0">
                <a:latin typeface="+mn-lt"/>
              </a:rPr>
              <a:t>Empowerment through Education: </a:t>
            </a:r>
            <a:r>
              <a:rPr lang="en-US" sz="1500" dirty="0">
                <a:latin typeface="+mn-lt"/>
              </a:rPr>
              <a:t>To empower our market participants with the necessary skills and knowledge for effective preparation, alignment, implementation, and communication of these disclosures, we organized a free, CPD-certified half-day workshop. This event featured insights from the IFRS Foundation, the United Nations SSE initiative, and the World Bank's IFC.</a:t>
            </a:r>
          </a:p>
          <a:p>
            <a:pPr marL="0" lvl="0" indent="0" algn="l" rtl="0">
              <a:lnSpc>
                <a:spcPct val="110000"/>
              </a:lnSpc>
              <a:spcBef>
                <a:spcPts val="0"/>
              </a:spcBef>
              <a:spcAft>
                <a:spcPts val="0"/>
              </a:spcAft>
              <a:buClr>
                <a:srgbClr val="000000"/>
              </a:buClr>
              <a:buSzPts val="1320"/>
              <a:buFont typeface="Arial"/>
              <a:buNone/>
            </a:pPr>
            <a:endParaRPr lang="en-US" sz="1500" dirty="0">
              <a:latin typeface="+mn-lt"/>
            </a:endParaRPr>
          </a:p>
          <a:p>
            <a:pPr marL="0" lvl="0" indent="0" algn="l" rtl="0">
              <a:lnSpc>
                <a:spcPct val="110000"/>
              </a:lnSpc>
              <a:spcBef>
                <a:spcPts val="0"/>
              </a:spcBef>
              <a:spcAft>
                <a:spcPts val="0"/>
              </a:spcAft>
              <a:buClr>
                <a:srgbClr val="000000"/>
              </a:buClr>
              <a:buSzPts val="1320"/>
              <a:buFont typeface="Arial"/>
              <a:buNone/>
            </a:pPr>
            <a:r>
              <a:rPr lang="en-US" sz="1500" dirty="0">
                <a:latin typeface="+mn-lt"/>
              </a:rPr>
              <a:t>💼🌱 </a:t>
            </a:r>
            <a:r>
              <a:rPr lang="en-US" sz="1500" b="1" dirty="0">
                <a:latin typeface="+mn-lt"/>
              </a:rPr>
              <a:t>Interactive Learning Experience: </a:t>
            </a:r>
            <a:r>
              <a:rPr lang="en-US" sz="1500" dirty="0">
                <a:latin typeface="+mn-lt"/>
              </a:rPr>
              <a:t>The workshop offered an interactive learning environment with real-time Q&amp;A sessions. Participants gained insights into the evolving disclosure landscape, understanding what needs to be disclosed to meet global standards and satisfy investor demand. Furthermore, they acquired strategies on utilizing ISSB standards for more effective and efficient communication, alongside developing robust strategies for sustainability-related financial disclosures.</a:t>
            </a:r>
          </a:p>
          <a:p>
            <a:pPr marL="0" lvl="0" indent="0" algn="l" rtl="0">
              <a:lnSpc>
                <a:spcPct val="110000"/>
              </a:lnSpc>
              <a:spcBef>
                <a:spcPts val="0"/>
              </a:spcBef>
              <a:spcAft>
                <a:spcPts val="0"/>
              </a:spcAft>
              <a:buClr>
                <a:srgbClr val="000000"/>
              </a:buClr>
              <a:buSzPts val="1320"/>
              <a:buFont typeface="Arial"/>
              <a:buNone/>
            </a:pPr>
            <a:endParaRPr sz="1500" dirty="0">
              <a:latin typeface="+mn-lt"/>
            </a:endParaRPr>
          </a:p>
          <a:p>
            <a:pPr marL="0" lvl="0" indent="0" algn="l" rtl="0">
              <a:lnSpc>
                <a:spcPct val="110000"/>
              </a:lnSpc>
              <a:spcBef>
                <a:spcPts val="0"/>
              </a:spcBef>
              <a:spcAft>
                <a:spcPts val="0"/>
              </a:spcAft>
              <a:buClr>
                <a:srgbClr val="000000"/>
              </a:buClr>
              <a:buSzPts val="1320"/>
              <a:buFont typeface="Arial"/>
              <a:buNone/>
            </a:pPr>
            <a:r>
              <a:rPr lang="en-US" sz="1500" dirty="0">
                <a:latin typeface="+mn-lt"/>
              </a:rPr>
              <a:t>If you have missed this enlightening workshop, here’s the link to the recording: </a:t>
            </a:r>
            <a:r>
              <a:rPr lang="en-US" sz="1500" dirty="0">
                <a:highlight>
                  <a:srgbClr val="FFFF00"/>
                </a:highlight>
                <a:latin typeface="+mn-lt"/>
              </a:rPr>
              <a:t>[INSERT LINK TO SSE WEBPAGE FOR YOUR EVENT]</a:t>
            </a:r>
            <a:endParaRPr sz="1500" dirty="0">
              <a:latin typeface="+mn-lt"/>
            </a:endParaRPr>
          </a:p>
          <a:p>
            <a:pPr marL="0" lvl="0" indent="0" algn="l" rtl="0">
              <a:lnSpc>
                <a:spcPct val="110000"/>
              </a:lnSpc>
              <a:spcBef>
                <a:spcPts val="0"/>
              </a:spcBef>
              <a:spcAft>
                <a:spcPts val="0"/>
              </a:spcAft>
              <a:buClr>
                <a:srgbClr val="000000"/>
              </a:buClr>
              <a:buSzPts val="1320"/>
              <a:buFont typeface="Arial"/>
              <a:buNone/>
            </a:pPr>
            <a:endParaRPr sz="1500" dirty="0">
              <a:latin typeface="+mn-lt"/>
            </a:endParaRPr>
          </a:p>
          <a:p>
            <a:pPr marL="0" lvl="0" indent="0" algn="l" rtl="0">
              <a:lnSpc>
                <a:spcPct val="110000"/>
              </a:lnSpc>
              <a:spcBef>
                <a:spcPts val="0"/>
              </a:spcBef>
              <a:spcAft>
                <a:spcPts val="0"/>
              </a:spcAft>
              <a:buClr>
                <a:srgbClr val="000000"/>
              </a:buClr>
              <a:buSzPts val="1320"/>
              <a:buFont typeface="Arial"/>
              <a:buNone/>
            </a:pPr>
            <a:r>
              <a:rPr lang="en-US" sz="1500" i="1" dirty="0">
                <a:highlight>
                  <a:srgbClr val="FFFF00"/>
                </a:highlight>
                <a:latin typeface="+mn-lt"/>
              </a:rPr>
              <a:t>[ADD A QUOTE FROM YOUR EXCHANGE, OR ACKNOWLEDGEMENTS]</a:t>
            </a:r>
            <a:endParaRPr sz="1500" dirty="0">
              <a:highlight>
                <a:srgbClr val="FFFF00"/>
              </a:highlight>
              <a:latin typeface="+mn-lt"/>
            </a:endParaRPr>
          </a:p>
          <a:p>
            <a:pPr marL="0" lvl="0" indent="0" algn="l" rtl="0">
              <a:lnSpc>
                <a:spcPct val="110000"/>
              </a:lnSpc>
              <a:spcBef>
                <a:spcPts val="0"/>
              </a:spcBef>
              <a:spcAft>
                <a:spcPts val="0"/>
              </a:spcAft>
              <a:buClr>
                <a:srgbClr val="000000"/>
              </a:buClr>
              <a:buSzPts val="1320"/>
              <a:buFont typeface="Arial"/>
              <a:buNone/>
            </a:pPr>
            <a:endParaRPr sz="1500" dirty="0">
              <a:latin typeface="+mn-lt"/>
            </a:endParaRPr>
          </a:p>
          <a:p>
            <a:pPr marL="0" lvl="0" indent="0" algn="l" rtl="0">
              <a:lnSpc>
                <a:spcPct val="110000"/>
              </a:lnSpc>
              <a:spcBef>
                <a:spcPts val="0"/>
              </a:spcBef>
              <a:spcAft>
                <a:spcPts val="0"/>
              </a:spcAft>
              <a:buClr>
                <a:srgbClr val="000000"/>
              </a:buClr>
              <a:buSzPts val="1320"/>
              <a:buFont typeface="Arial"/>
              <a:buNone/>
            </a:pPr>
            <a:endParaRPr sz="1500" dirty="0">
              <a:latin typeface="+mn-lt"/>
            </a:endParaRPr>
          </a:p>
          <a:p>
            <a:pPr marL="0" lvl="0" indent="0" algn="just" rtl="0">
              <a:lnSpc>
                <a:spcPct val="110000"/>
              </a:lnSpc>
              <a:spcBef>
                <a:spcPts val="0"/>
              </a:spcBef>
              <a:spcAft>
                <a:spcPts val="0"/>
              </a:spcAft>
              <a:buClr>
                <a:srgbClr val="000000"/>
              </a:buClr>
              <a:buSzPts val="1320"/>
              <a:buFont typeface="Arial"/>
              <a:buNone/>
            </a:pPr>
            <a:r>
              <a:rPr lang="en-US" sz="1500" dirty="0">
                <a:latin typeface="+mn-lt"/>
              </a:rPr>
              <a:t>#sustainability #ISSB #IFRS #IFRSsustainability #exchanges #disclosure #standards #greenfinance #sustainablemarkets </a:t>
            </a:r>
            <a:endParaRPr sz="1500" dirty="0">
              <a:latin typeface="+mn-lt"/>
              <a:ea typeface="Times"/>
              <a:cs typeface="Times"/>
              <a:sym typeface="Times"/>
            </a:endParaRPr>
          </a:p>
          <a:p>
            <a:pPr marL="0" lvl="0" indent="0" algn="l" rtl="0">
              <a:lnSpc>
                <a:spcPct val="100000"/>
              </a:lnSpc>
              <a:spcBef>
                <a:spcPts val="0"/>
              </a:spcBef>
              <a:spcAft>
                <a:spcPts val="0"/>
              </a:spcAft>
              <a:buClr>
                <a:srgbClr val="000000"/>
              </a:buClr>
              <a:buSzPts val="1079"/>
              <a:buFont typeface="Arial"/>
              <a:buNone/>
            </a:pPr>
            <a:endParaRPr sz="1079" dirty="0">
              <a:latin typeface="Times"/>
              <a:ea typeface="Times"/>
              <a:cs typeface="Times"/>
              <a:sym typeface="Times"/>
            </a:endParaRPr>
          </a:p>
          <a:p>
            <a:pPr marL="0" lvl="0" indent="0" algn="l" rtl="0">
              <a:lnSpc>
                <a:spcPct val="100000"/>
              </a:lnSpc>
              <a:spcBef>
                <a:spcPts val="0"/>
              </a:spcBef>
              <a:spcAft>
                <a:spcPts val="0"/>
              </a:spcAft>
              <a:buClr>
                <a:srgbClr val="000000"/>
              </a:buClr>
              <a:buSzPts val="1079"/>
              <a:buFont typeface="Arial"/>
              <a:buNone/>
            </a:pPr>
            <a:endParaRPr sz="1079" dirty="0">
              <a:latin typeface="Times"/>
              <a:ea typeface="Times"/>
              <a:cs typeface="Times"/>
              <a:sym typeface="Times"/>
            </a:endParaRPr>
          </a:p>
        </p:txBody>
      </p:sp>
      <p:sp>
        <p:nvSpPr>
          <p:cNvPr id="103" name="Google Shape;103;p9"/>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FFFFFF"/>
              </a:buClr>
              <a:buSzPts val="4004"/>
              <a:buFont typeface="Avenir"/>
              <a:buNone/>
            </a:pPr>
            <a:r>
              <a:rPr lang="en-US" sz="4004" b="1" dirty="0">
                <a:latin typeface="Arial" panose="020B0604020202020204" pitchFamily="34" charset="0"/>
                <a:cs typeface="Arial" panose="020B0604020202020204" pitchFamily="34" charset="0"/>
              </a:rPr>
              <a:t>After the workshop </a:t>
            </a:r>
            <a:br>
              <a:rPr lang="en-US" sz="4004" dirty="0">
                <a:latin typeface="Arial" panose="020B0604020202020204" pitchFamily="34" charset="0"/>
                <a:cs typeface="Arial" panose="020B0604020202020204" pitchFamily="34" charset="0"/>
              </a:rPr>
            </a:br>
            <a:r>
              <a:rPr lang="en-US" sz="4004" dirty="0">
                <a:latin typeface="Arial" panose="020B0604020202020204" pitchFamily="34" charset="0"/>
                <a:cs typeface="Arial" panose="020B0604020202020204" pitchFamily="34" charset="0"/>
              </a:rPr>
              <a:t>Social media sample post </a:t>
            </a:r>
            <a:endParaRPr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sldNum" idx="4294967295"/>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13</a:t>
            </a:fld>
            <a:endParaRPr/>
          </a:p>
        </p:txBody>
      </p:sp>
      <p:sp>
        <p:nvSpPr>
          <p:cNvPr id="109" name="Google Shape;109;p10"/>
          <p:cNvSpPr txBox="1"/>
          <p:nvPr/>
        </p:nvSpPr>
        <p:spPr>
          <a:xfrm>
            <a:off x="1265650" y="2136338"/>
            <a:ext cx="10149110" cy="243120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5400"/>
              <a:buFont typeface="Arial"/>
              <a:buNone/>
            </a:pPr>
            <a:r>
              <a:rPr lang="en-US" sz="5400" b="1" i="0" u="none" strike="noStrike" cap="none" dirty="0">
                <a:solidFill>
                  <a:srgbClr val="FFFFFF"/>
                </a:solidFill>
                <a:latin typeface="Arial"/>
                <a:ea typeface="Arial"/>
                <a:cs typeface="Arial"/>
                <a:sym typeface="Arial"/>
              </a:rPr>
              <a:t>Sample images you can use/adapt for your social media posts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6" name="Picture 5" descr="View of Earth from orbit">
            <a:extLst>
              <a:ext uri="{FF2B5EF4-FFF2-40B4-BE49-F238E27FC236}">
                <a16:creationId xmlns:a16="http://schemas.microsoft.com/office/drawing/2014/main" id="{1B19643B-45A7-5CB8-4E48-6969C1FDA862}"/>
              </a:ext>
            </a:extLst>
          </p:cNvPr>
          <p:cNvPicPr>
            <a:picLocks noChangeAspect="1"/>
          </p:cNvPicPr>
          <p:nvPr/>
        </p:nvPicPr>
        <p:blipFill>
          <a:blip r:embed="rId3"/>
          <a:stretch>
            <a:fillRect/>
          </a:stretch>
        </p:blipFill>
        <p:spPr>
          <a:xfrm>
            <a:off x="-1" y="0"/>
            <a:ext cx="12192001" cy="6858000"/>
          </a:xfrm>
          <a:prstGeom prst="rect">
            <a:avLst/>
          </a:prstGeom>
        </p:spPr>
      </p:pic>
      <p:sp>
        <p:nvSpPr>
          <p:cNvPr id="8" name="Rectangle 7">
            <a:extLst>
              <a:ext uri="{FF2B5EF4-FFF2-40B4-BE49-F238E27FC236}">
                <a16:creationId xmlns:a16="http://schemas.microsoft.com/office/drawing/2014/main" id="{5E7C178B-634A-E64F-DB16-4378C3CBECF8}"/>
              </a:ext>
            </a:extLst>
          </p:cNvPr>
          <p:cNvSpPr/>
          <p:nvPr/>
        </p:nvSpPr>
        <p:spPr>
          <a:xfrm>
            <a:off x="0" y="3428999"/>
            <a:ext cx="12192001" cy="2077667"/>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Google Shape;119;p11" descr="Picture 6"/>
          <p:cNvPicPr preferRelativeResize="0"/>
          <p:nvPr/>
        </p:nvPicPr>
        <p:blipFill rotWithShape="1">
          <a:blip r:embed="rId4">
            <a:alphaModFix/>
          </a:blip>
          <a:srcRect/>
          <a:stretch/>
        </p:blipFill>
        <p:spPr>
          <a:xfrm>
            <a:off x="6257080" y="4094615"/>
            <a:ext cx="3066738" cy="1412052"/>
          </a:xfrm>
          <a:prstGeom prst="rect">
            <a:avLst/>
          </a:prstGeom>
          <a:noFill/>
          <a:ln>
            <a:noFill/>
          </a:ln>
        </p:spPr>
      </p:pic>
      <p:grpSp>
        <p:nvGrpSpPr>
          <p:cNvPr id="121" name="Google Shape;121;p11"/>
          <p:cNvGrpSpPr/>
          <p:nvPr/>
        </p:nvGrpSpPr>
        <p:grpSpPr>
          <a:xfrm>
            <a:off x="4573840" y="147955"/>
            <a:ext cx="3366480" cy="1929710"/>
            <a:chOff x="-1" y="0"/>
            <a:chExt cx="3366479" cy="1929709"/>
          </a:xfrm>
          <a:solidFill>
            <a:srgbClr val="275684"/>
          </a:solidFill>
        </p:grpSpPr>
        <p:sp>
          <p:nvSpPr>
            <p:cNvPr id="122" name="Google Shape;122;p11"/>
            <p:cNvSpPr/>
            <p:nvPr/>
          </p:nvSpPr>
          <p:spPr>
            <a:xfrm>
              <a:off x="-1" y="0"/>
              <a:ext cx="3366479" cy="1929709"/>
            </a:xfrm>
            <a:prstGeom prst="rect">
              <a:avLst/>
            </a:prstGeom>
            <a:grpFill/>
            <a:ln w="12700" cap="flat" cmpd="sng">
              <a:solidFill>
                <a:srgbClr val="1F2B49"/>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3" name="Google Shape;123;p11"/>
            <p:cNvSpPr txBox="1"/>
            <p:nvPr/>
          </p:nvSpPr>
          <p:spPr>
            <a:xfrm>
              <a:off x="52069" y="780209"/>
              <a:ext cx="3262338" cy="369291"/>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dirty="0">
                  <a:solidFill>
                    <a:schemeClr val="tx1"/>
                  </a:solidFill>
                  <a:highlight>
                    <a:srgbClr val="FFFF00"/>
                  </a:highlight>
                  <a:latin typeface="Arial"/>
                  <a:ea typeface="Arial"/>
                  <a:cs typeface="Arial"/>
                  <a:sym typeface="Arial"/>
                </a:rPr>
                <a:t>Your logo here</a:t>
              </a:r>
              <a:endParaRPr dirty="0">
                <a:solidFill>
                  <a:schemeClr val="tx1"/>
                </a:solidFill>
                <a:highlight>
                  <a:srgbClr val="FFFF00"/>
                </a:highlight>
              </a:endParaRPr>
            </a:p>
          </p:txBody>
        </p:sp>
      </p:grpSp>
      <p:sp>
        <p:nvSpPr>
          <p:cNvPr id="124" name="Google Shape;124;p11"/>
          <p:cNvSpPr txBox="1"/>
          <p:nvPr/>
        </p:nvSpPr>
        <p:spPr>
          <a:xfrm>
            <a:off x="146423" y="3661542"/>
            <a:ext cx="6628861"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8C"/>
              </a:buClr>
              <a:buSzPts val="4800"/>
              <a:buFont typeface="Arial"/>
              <a:buNone/>
            </a:pPr>
            <a:r>
              <a:rPr lang="en-US" sz="3200" b="1" i="0" u="none" strike="noStrike" cap="none" dirty="0">
                <a:solidFill>
                  <a:srgbClr val="00598C"/>
                </a:solidFill>
                <a:latin typeface="Arial"/>
                <a:ea typeface="Arial"/>
                <a:cs typeface="Arial"/>
                <a:sym typeface="Arial"/>
              </a:rPr>
              <a:t>INTERACTIVE WORKSHOP</a:t>
            </a:r>
            <a:endParaRPr sz="1000" dirty="0"/>
          </a:p>
        </p:txBody>
      </p:sp>
      <p:pic>
        <p:nvPicPr>
          <p:cNvPr id="2" name="Google Shape;117;p11" descr="Graphic 4">
            <a:extLst>
              <a:ext uri="{FF2B5EF4-FFF2-40B4-BE49-F238E27FC236}">
                <a16:creationId xmlns:a16="http://schemas.microsoft.com/office/drawing/2014/main" id="{B4E19C65-5F0B-D54E-9404-6A1E59CB8FF0}"/>
              </a:ext>
            </a:extLst>
          </p:cNvPr>
          <p:cNvPicPr preferRelativeResize="0"/>
          <p:nvPr/>
        </p:nvPicPr>
        <p:blipFill rotWithShape="1">
          <a:blip r:embed="rId5">
            <a:alphaModFix/>
          </a:blip>
          <a:srcRect/>
          <a:stretch/>
        </p:blipFill>
        <p:spPr>
          <a:xfrm>
            <a:off x="5261564" y="2935550"/>
            <a:ext cx="7264780" cy="4814530"/>
          </a:xfrm>
          <a:prstGeom prst="rect">
            <a:avLst/>
          </a:prstGeom>
          <a:noFill/>
          <a:ln>
            <a:noFill/>
          </a:ln>
          <a:effectLst>
            <a:outerShdw blurRad="266700" dist="127000" dir="5400000" rotWithShape="0">
              <a:srgbClr val="000000">
                <a:alpha val="46666"/>
              </a:srgbClr>
            </a:outerShdw>
          </a:effectLst>
        </p:spPr>
      </p:pic>
      <p:pic>
        <p:nvPicPr>
          <p:cNvPr id="3" name="Google Shape;368;p18" descr="Picture 5">
            <a:extLst>
              <a:ext uri="{FF2B5EF4-FFF2-40B4-BE49-F238E27FC236}">
                <a16:creationId xmlns:a16="http://schemas.microsoft.com/office/drawing/2014/main" id="{C2BCCE2E-CB2D-74B7-7BB4-CF9C08C4438E}"/>
              </a:ext>
            </a:extLst>
          </p:cNvPr>
          <p:cNvPicPr preferRelativeResize="0">
            <a:picLocks noChangeAspect="1"/>
          </p:cNvPicPr>
          <p:nvPr/>
        </p:nvPicPr>
        <p:blipFill rotWithShape="1">
          <a:blip r:embed="rId6">
            <a:alphaModFix/>
          </a:blip>
          <a:srcRect t="37067" b="38933"/>
          <a:stretch/>
        </p:blipFill>
        <p:spPr>
          <a:xfrm>
            <a:off x="37292" y="4434605"/>
            <a:ext cx="2959519" cy="919192"/>
          </a:xfrm>
          <a:prstGeom prst="rect">
            <a:avLst/>
          </a:prstGeom>
          <a:noFill/>
          <a:ln>
            <a:noFill/>
          </a:ln>
        </p:spPr>
      </p:pic>
      <p:pic>
        <p:nvPicPr>
          <p:cNvPr id="4" name="Picture 3" descr="A black and blue text&#10;&#10;Description automatically generated">
            <a:extLst>
              <a:ext uri="{FF2B5EF4-FFF2-40B4-BE49-F238E27FC236}">
                <a16:creationId xmlns:a16="http://schemas.microsoft.com/office/drawing/2014/main" id="{B9FA9E75-1040-6162-73D1-4B5733B457F7}"/>
              </a:ext>
            </a:extLst>
          </p:cNvPr>
          <p:cNvPicPr>
            <a:picLocks noChangeAspect="1"/>
          </p:cNvPicPr>
          <p:nvPr/>
        </p:nvPicPr>
        <p:blipFill>
          <a:blip r:embed="rId7"/>
          <a:stretch>
            <a:fillRect/>
          </a:stretch>
        </p:blipFill>
        <p:spPr>
          <a:xfrm>
            <a:off x="3246268" y="4612424"/>
            <a:ext cx="2875081" cy="504212"/>
          </a:xfrm>
          <a:prstGeom prst="rect">
            <a:avLst/>
          </a:prstGeom>
        </p:spPr>
      </p:pic>
      <p:pic>
        <p:nvPicPr>
          <p:cNvPr id="7" name="Picture 6">
            <a:extLst>
              <a:ext uri="{FF2B5EF4-FFF2-40B4-BE49-F238E27FC236}">
                <a16:creationId xmlns:a16="http://schemas.microsoft.com/office/drawing/2014/main" id="{B93454B5-E392-BF9D-B3C6-EFD95BEBF826}"/>
              </a:ext>
            </a:extLst>
          </p:cNvPr>
          <p:cNvPicPr>
            <a:picLocks noChangeAspect="1"/>
          </p:cNvPicPr>
          <p:nvPr/>
        </p:nvPicPr>
        <p:blipFill>
          <a:blip r:embed="rId8"/>
          <a:stretch>
            <a:fillRect/>
          </a:stretch>
        </p:blipFill>
        <p:spPr>
          <a:xfrm>
            <a:off x="146423" y="5613654"/>
            <a:ext cx="6400800" cy="622300"/>
          </a:xfrm>
          <a:prstGeom prst="rect">
            <a:avLst/>
          </a:prstGeom>
        </p:spPr>
      </p:pic>
      <p:sp>
        <p:nvSpPr>
          <p:cNvPr id="9" name="TextBox 8">
            <a:extLst>
              <a:ext uri="{FF2B5EF4-FFF2-40B4-BE49-F238E27FC236}">
                <a16:creationId xmlns:a16="http://schemas.microsoft.com/office/drawing/2014/main" id="{AE21E54C-F860-9CD9-10DC-30D59E576916}"/>
              </a:ext>
            </a:extLst>
          </p:cNvPr>
          <p:cNvSpPr txBox="1"/>
          <p:nvPr/>
        </p:nvSpPr>
        <p:spPr>
          <a:xfrm>
            <a:off x="-2" y="2083678"/>
            <a:ext cx="12154709" cy="1446550"/>
          </a:xfrm>
          <a:prstGeom prst="rect">
            <a:avLst/>
          </a:prstGeom>
          <a:noFill/>
        </p:spPr>
        <p:txBody>
          <a:bodyPr wrap="square">
            <a:spAutoFit/>
          </a:bodyPr>
          <a:lstStyle/>
          <a:p>
            <a:pPr marL="0" marR="0" lvl="0" indent="0" algn="l" rtl="0">
              <a:lnSpc>
                <a:spcPct val="100000"/>
              </a:lnSpc>
              <a:spcBef>
                <a:spcPts val="0"/>
              </a:spcBef>
              <a:spcAft>
                <a:spcPts val="0"/>
              </a:spcAft>
              <a:buClr>
                <a:srgbClr val="3B5189"/>
              </a:buClr>
              <a:buSzPts val="4800"/>
              <a:buFont typeface="Arial"/>
              <a:buNone/>
            </a:pPr>
            <a:r>
              <a:rPr lang="en-GB" sz="4400" b="1" dirty="0">
                <a:solidFill>
                  <a:schemeClr val="bg1"/>
                </a:solidFill>
                <a:effectLst>
                  <a:outerShdw blurRad="50800" dist="38100" dir="2700000" algn="tl" rotWithShape="0">
                    <a:prstClr val="black">
                      <a:alpha val="40000"/>
                    </a:prstClr>
                  </a:outerShdw>
                </a:effectLst>
              </a:rPr>
              <a:t>IFRS SUSTAINABILITY DISCLOSURE STANDARDS S1 &amp; S2</a:t>
            </a:r>
          </a:p>
        </p:txBody>
      </p:sp>
      <p:pic>
        <p:nvPicPr>
          <p:cNvPr id="5" name="Picture 4">
            <a:extLst>
              <a:ext uri="{FF2B5EF4-FFF2-40B4-BE49-F238E27FC236}">
                <a16:creationId xmlns:a16="http://schemas.microsoft.com/office/drawing/2014/main" id="{9EEDC1A4-2E57-8CC7-F62B-9F5BFB25A6DE}"/>
              </a:ext>
            </a:extLst>
          </p:cNvPr>
          <p:cNvPicPr>
            <a:picLocks noChangeAspect="1"/>
          </p:cNvPicPr>
          <p:nvPr/>
        </p:nvPicPr>
        <p:blipFill>
          <a:blip r:embed="rId9"/>
          <a:stretch>
            <a:fillRect/>
          </a:stretch>
        </p:blipFill>
        <p:spPr>
          <a:xfrm>
            <a:off x="10007378" y="3468412"/>
            <a:ext cx="1143501" cy="10380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3" name="Picture 2" descr="A world map with text&#10;&#10;Description automatically generated">
            <a:extLst>
              <a:ext uri="{FF2B5EF4-FFF2-40B4-BE49-F238E27FC236}">
                <a16:creationId xmlns:a16="http://schemas.microsoft.com/office/drawing/2014/main" id="{E44798F7-6852-AC6F-14AE-11B2F2A001DE}"/>
              </a:ext>
            </a:extLst>
          </p:cNvPr>
          <p:cNvPicPr>
            <a:picLocks noChangeAspect="1"/>
          </p:cNvPicPr>
          <p:nvPr/>
        </p:nvPicPr>
        <p:blipFill>
          <a:blip r:embed="rId3"/>
          <a:stretch>
            <a:fillRect/>
          </a:stretch>
        </p:blipFill>
        <p:spPr>
          <a:xfrm>
            <a:off x="0" y="0"/>
            <a:ext cx="12192000" cy="6858000"/>
          </a:xfrm>
          <a:prstGeom prst="rect">
            <a:avLst/>
          </a:prstGeom>
        </p:spPr>
      </p:pic>
      <p:grpSp>
        <p:nvGrpSpPr>
          <p:cNvPr id="130" name="Google Shape;130;p12"/>
          <p:cNvGrpSpPr/>
          <p:nvPr/>
        </p:nvGrpSpPr>
        <p:grpSpPr>
          <a:xfrm>
            <a:off x="293345" y="124520"/>
            <a:ext cx="2063266" cy="1477110"/>
            <a:chOff x="-1" y="0"/>
            <a:chExt cx="2063264" cy="1477108"/>
          </a:xfrm>
          <a:solidFill>
            <a:srgbClr val="275684"/>
          </a:solidFill>
        </p:grpSpPr>
        <p:sp>
          <p:nvSpPr>
            <p:cNvPr id="131" name="Google Shape;131;p12"/>
            <p:cNvSpPr/>
            <p:nvPr/>
          </p:nvSpPr>
          <p:spPr>
            <a:xfrm>
              <a:off x="-1" y="0"/>
              <a:ext cx="2063264" cy="1477108"/>
            </a:xfrm>
            <a:prstGeom prst="rect">
              <a:avLst/>
            </a:prstGeom>
            <a:grpFill/>
            <a:ln w="12700" cap="flat" cmpd="sng">
              <a:solidFill>
                <a:srgbClr val="1F2B49"/>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2" name="Google Shape;132;p12"/>
            <p:cNvSpPr txBox="1"/>
            <p:nvPr/>
          </p:nvSpPr>
          <p:spPr>
            <a:xfrm>
              <a:off x="52069" y="563223"/>
              <a:ext cx="1959124" cy="350662"/>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Your logo here</a:t>
              </a:r>
              <a:endParaRPr/>
            </a:p>
          </p:txBody>
        </p:sp>
      </p:grpSp>
      <p:sp>
        <p:nvSpPr>
          <p:cNvPr id="133" name="Google Shape;133;p12"/>
          <p:cNvSpPr txBox="1"/>
          <p:nvPr/>
        </p:nvSpPr>
        <p:spPr>
          <a:xfrm>
            <a:off x="487432" y="2270018"/>
            <a:ext cx="11217137" cy="76999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598C"/>
              </a:buClr>
              <a:buSzPts val="4800"/>
              <a:buFont typeface="Arial"/>
              <a:buNone/>
            </a:pPr>
            <a:r>
              <a:rPr lang="en-US" sz="4800" b="0" i="0" u="none" strike="noStrike" cap="none" dirty="0">
                <a:solidFill>
                  <a:srgbClr val="00598C"/>
                </a:solidFill>
                <a:latin typeface="Arial"/>
                <a:ea typeface="Arial"/>
                <a:cs typeface="Arial"/>
                <a:sym typeface="Arial"/>
              </a:rPr>
              <a:t>IFRS Sustainability Disclosure Standards</a:t>
            </a:r>
            <a:endParaRPr dirty="0"/>
          </a:p>
        </p:txBody>
      </p:sp>
      <p:grpSp>
        <p:nvGrpSpPr>
          <p:cNvPr id="134" name="Google Shape;134;p12"/>
          <p:cNvGrpSpPr/>
          <p:nvPr/>
        </p:nvGrpSpPr>
        <p:grpSpPr>
          <a:xfrm>
            <a:off x="4544476" y="3238268"/>
            <a:ext cx="3103047" cy="3071092"/>
            <a:chOff x="-1" y="0"/>
            <a:chExt cx="2190125" cy="2061111"/>
          </a:xfrm>
          <a:solidFill>
            <a:srgbClr val="275684"/>
          </a:solidFill>
        </p:grpSpPr>
        <p:sp>
          <p:nvSpPr>
            <p:cNvPr id="135" name="Google Shape;135;p12"/>
            <p:cNvSpPr/>
            <p:nvPr/>
          </p:nvSpPr>
          <p:spPr>
            <a:xfrm>
              <a:off x="-1" y="0"/>
              <a:ext cx="2190125" cy="2061111"/>
            </a:xfrm>
            <a:prstGeom prst="ellipse">
              <a:avLst/>
            </a:prstGeom>
            <a:grpFill/>
            <a:ln w="12700" cap="flat" cmpd="sng">
              <a:solidFill>
                <a:srgbClr val="1F2B49"/>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36" name="Google Shape;136;p12"/>
            <p:cNvSpPr txBox="1"/>
            <p:nvPr/>
          </p:nvSpPr>
          <p:spPr>
            <a:xfrm>
              <a:off x="379552" y="680469"/>
              <a:ext cx="1431018" cy="700173"/>
            </a:xfrm>
            <a:prstGeom prst="rect">
              <a:avLst/>
            </a:prstGeom>
            <a:gr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Your exchange representative here</a:t>
              </a:r>
              <a:endParaRPr/>
            </a:p>
          </p:txBody>
        </p:sp>
      </p:grpSp>
      <p:sp>
        <p:nvSpPr>
          <p:cNvPr id="138" name="Google Shape;138;p12"/>
          <p:cNvSpPr txBox="1"/>
          <p:nvPr/>
        </p:nvSpPr>
        <p:spPr>
          <a:xfrm>
            <a:off x="884074" y="4219836"/>
            <a:ext cx="2945074" cy="11079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598C"/>
              </a:buClr>
              <a:buSzPts val="2200"/>
              <a:buFont typeface="Arial"/>
              <a:buNone/>
            </a:pPr>
            <a:r>
              <a:rPr lang="en-US" sz="2200" b="1" i="0" u="none" strike="noStrike" cap="none" dirty="0">
                <a:solidFill>
                  <a:srgbClr val="00598C"/>
                </a:solidFill>
                <a:latin typeface="Arial"/>
                <a:ea typeface="Arial"/>
                <a:cs typeface="Arial"/>
                <a:sym typeface="Arial"/>
              </a:rPr>
              <a:t>Opening remarks by</a:t>
            </a:r>
          </a:p>
          <a:p>
            <a:pPr marL="0" marR="0" lvl="0" indent="0" algn="ctr" rtl="0">
              <a:lnSpc>
                <a:spcPct val="100000"/>
              </a:lnSpc>
              <a:spcBef>
                <a:spcPts val="0"/>
              </a:spcBef>
              <a:spcAft>
                <a:spcPts val="0"/>
              </a:spcAft>
              <a:buClr>
                <a:srgbClr val="00598C"/>
              </a:buClr>
              <a:buSzPts val="2200"/>
              <a:buFont typeface="Arial"/>
              <a:buNone/>
            </a:pPr>
            <a:r>
              <a:rPr lang="en-US" sz="2200" b="1" i="0" u="none" strike="noStrike" cap="none" dirty="0">
                <a:solidFill>
                  <a:srgbClr val="00598C"/>
                </a:solidFill>
                <a:highlight>
                  <a:srgbClr val="FFFF00"/>
                </a:highlight>
                <a:latin typeface="Arial"/>
                <a:ea typeface="Arial"/>
                <a:cs typeface="Arial"/>
                <a:sym typeface="Arial"/>
              </a:rPr>
              <a:t>NAME, ROLE</a:t>
            </a:r>
            <a:r>
              <a:rPr lang="en-US" sz="2200" b="1" dirty="0">
                <a:solidFill>
                  <a:srgbClr val="00598C"/>
                </a:solidFill>
                <a:highlight>
                  <a:srgbClr val="FFFF00"/>
                </a:highlight>
              </a:rPr>
              <a:t>,</a:t>
            </a:r>
          </a:p>
          <a:p>
            <a:pPr marL="0" marR="0" lvl="0" indent="0" algn="ctr" rtl="0">
              <a:lnSpc>
                <a:spcPct val="100000"/>
              </a:lnSpc>
              <a:spcBef>
                <a:spcPts val="0"/>
              </a:spcBef>
              <a:spcAft>
                <a:spcPts val="0"/>
              </a:spcAft>
              <a:buClr>
                <a:srgbClr val="00598C"/>
              </a:buClr>
              <a:buSzPts val="2200"/>
              <a:buFont typeface="Arial"/>
              <a:buNone/>
            </a:pPr>
            <a:r>
              <a:rPr lang="en-US" sz="2200" b="1" i="0" u="none" strike="noStrike" cap="none" dirty="0">
                <a:solidFill>
                  <a:srgbClr val="00598C"/>
                </a:solidFill>
                <a:highlight>
                  <a:srgbClr val="FFFF00"/>
                </a:highlight>
                <a:latin typeface="Arial"/>
                <a:ea typeface="Arial"/>
                <a:cs typeface="Arial"/>
                <a:sym typeface="Arial"/>
              </a:rPr>
              <a:t>EXCHANGE NAME </a:t>
            </a:r>
            <a:endParaRPr dirty="0">
              <a:highlight>
                <a:srgbClr val="FFFF00"/>
              </a:highlight>
            </a:endParaRPr>
          </a:p>
        </p:txBody>
      </p:sp>
      <p:pic>
        <p:nvPicPr>
          <p:cNvPr id="4" name="Google Shape;119;p11" descr="Picture 6">
            <a:extLst>
              <a:ext uri="{FF2B5EF4-FFF2-40B4-BE49-F238E27FC236}">
                <a16:creationId xmlns:a16="http://schemas.microsoft.com/office/drawing/2014/main" id="{189A9FA1-AE25-9AEF-87D1-C6DFA9756D72}"/>
              </a:ext>
            </a:extLst>
          </p:cNvPr>
          <p:cNvPicPr preferRelativeResize="0"/>
          <p:nvPr/>
        </p:nvPicPr>
        <p:blipFill rotWithShape="1">
          <a:blip r:embed="rId4">
            <a:alphaModFix/>
          </a:blip>
          <a:srcRect/>
          <a:stretch/>
        </p:blipFill>
        <p:spPr>
          <a:xfrm>
            <a:off x="8975567" y="33734"/>
            <a:ext cx="3066738" cy="1412052"/>
          </a:xfrm>
          <a:prstGeom prst="rect">
            <a:avLst/>
          </a:prstGeom>
          <a:noFill/>
          <a:ln>
            <a:noFill/>
          </a:ln>
        </p:spPr>
      </p:pic>
      <p:pic>
        <p:nvPicPr>
          <p:cNvPr id="5" name="Google Shape;368;p18" descr="Picture 5">
            <a:extLst>
              <a:ext uri="{FF2B5EF4-FFF2-40B4-BE49-F238E27FC236}">
                <a16:creationId xmlns:a16="http://schemas.microsoft.com/office/drawing/2014/main" id="{D2856395-1BC4-59E6-3F84-22AF6B16807E}"/>
              </a:ext>
            </a:extLst>
          </p:cNvPr>
          <p:cNvPicPr preferRelativeResize="0">
            <a:picLocks noChangeAspect="1"/>
          </p:cNvPicPr>
          <p:nvPr/>
        </p:nvPicPr>
        <p:blipFill rotWithShape="1">
          <a:blip r:embed="rId5">
            <a:alphaModFix/>
          </a:blip>
          <a:srcRect t="37067" b="38933"/>
          <a:stretch/>
        </p:blipFill>
        <p:spPr>
          <a:xfrm>
            <a:off x="2864910" y="336915"/>
            <a:ext cx="2959519" cy="919192"/>
          </a:xfrm>
          <a:prstGeom prst="rect">
            <a:avLst/>
          </a:prstGeom>
          <a:noFill/>
          <a:ln>
            <a:noFill/>
          </a:ln>
        </p:spPr>
      </p:pic>
      <p:pic>
        <p:nvPicPr>
          <p:cNvPr id="6" name="Picture 5" descr="A black and blue text&#10;&#10;Description automatically generated">
            <a:extLst>
              <a:ext uri="{FF2B5EF4-FFF2-40B4-BE49-F238E27FC236}">
                <a16:creationId xmlns:a16="http://schemas.microsoft.com/office/drawing/2014/main" id="{F1569E02-C39D-8167-5CA6-C0F4EC3E736A}"/>
              </a:ext>
            </a:extLst>
          </p:cNvPr>
          <p:cNvPicPr>
            <a:picLocks noChangeAspect="1"/>
          </p:cNvPicPr>
          <p:nvPr/>
        </p:nvPicPr>
        <p:blipFill>
          <a:blip r:embed="rId6"/>
          <a:stretch>
            <a:fillRect/>
          </a:stretch>
        </p:blipFill>
        <p:spPr>
          <a:xfrm>
            <a:off x="6071088" y="531913"/>
            <a:ext cx="2875081" cy="5042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Picture 2" descr="A world map with text&#10;&#10;Description automatically generated">
            <a:extLst>
              <a:ext uri="{FF2B5EF4-FFF2-40B4-BE49-F238E27FC236}">
                <a16:creationId xmlns:a16="http://schemas.microsoft.com/office/drawing/2014/main" id="{5DBC369C-C1BC-E709-3FC1-82C70C5B8787}"/>
              </a:ext>
            </a:extLst>
          </p:cNvPr>
          <p:cNvPicPr>
            <a:picLocks noChangeAspect="1"/>
          </p:cNvPicPr>
          <p:nvPr/>
        </p:nvPicPr>
        <p:blipFill>
          <a:blip r:embed="rId3"/>
          <a:stretch>
            <a:fillRect/>
          </a:stretch>
        </p:blipFill>
        <p:spPr>
          <a:xfrm>
            <a:off x="0" y="0"/>
            <a:ext cx="12192000" cy="6858000"/>
          </a:xfrm>
          <a:prstGeom prst="rect">
            <a:avLst/>
          </a:prstGeom>
        </p:spPr>
      </p:pic>
      <p:grpSp>
        <p:nvGrpSpPr>
          <p:cNvPr id="144" name="Google Shape;144;p13"/>
          <p:cNvGrpSpPr/>
          <p:nvPr/>
        </p:nvGrpSpPr>
        <p:grpSpPr>
          <a:xfrm>
            <a:off x="293345" y="124520"/>
            <a:ext cx="2063266" cy="1477110"/>
            <a:chOff x="-1" y="0"/>
            <a:chExt cx="2063264" cy="1477108"/>
          </a:xfrm>
          <a:solidFill>
            <a:srgbClr val="275684"/>
          </a:solidFill>
        </p:grpSpPr>
        <p:sp>
          <p:nvSpPr>
            <p:cNvPr id="145" name="Google Shape;145;p13"/>
            <p:cNvSpPr/>
            <p:nvPr/>
          </p:nvSpPr>
          <p:spPr>
            <a:xfrm>
              <a:off x="-1" y="0"/>
              <a:ext cx="2063264" cy="1477108"/>
            </a:xfrm>
            <a:prstGeom prst="rect">
              <a:avLst/>
            </a:prstGeom>
            <a:grpFill/>
            <a:ln w="12700" cap="flat" cmpd="sng">
              <a:solidFill>
                <a:srgbClr val="1F2B49"/>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6" name="Google Shape;146;p13"/>
            <p:cNvSpPr txBox="1"/>
            <p:nvPr/>
          </p:nvSpPr>
          <p:spPr>
            <a:xfrm>
              <a:off x="52069" y="563223"/>
              <a:ext cx="1959124" cy="350662"/>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Your logo here</a:t>
              </a:r>
              <a:endParaRPr/>
            </a:p>
          </p:txBody>
        </p:sp>
      </p:grpSp>
      <p:sp>
        <p:nvSpPr>
          <p:cNvPr id="149" name="Google Shape;149;p13"/>
          <p:cNvSpPr txBox="1"/>
          <p:nvPr/>
        </p:nvSpPr>
        <p:spPr>
          <a:xfrm>
            <a:off x="487432" y="2270018"/>
            <a:ext cx="11217137" cy="76999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598C"/>
              </a:buClr>
              <a:buSzPts val="4800"/>
              <a:buFont typeface="Arial"/>
              <a:buNone/>
            </a:pPr>
            <a:r>
              <a:rPr lang="en-US" sz="4800" b="0" i="0" u="none" strike="noStrike" cap="none" dirty="0">
                <a:solidFill>
                  <a:srgbClr val="00598C"/>
                </a:solidFill>
                <a:latin typeface="Arial"/>
                <a:ea typeface="Arial"/>
                <a:cs typeface="Arial"/>
                <a:sym typeface="Arial"/>
              </a:rPr>
              <a:t>IFRS Sustainability Disclosure Standards</a:t>
            </a:r>
            <a:endParaRPr dirty="0"/>
          </a:p>
        </p:txBody>
      </p:sp>
      <p:sp>
        <p:nvSpPr>
          <p:cNvPr id="2" name="TextBox 1">
            <a:extLst>
              <a:ext uri="{FF2B5EF4-FFF2-40B4-BE49-F238E27FC236}">
                <a16:creationId xmlns:a16="http://schemas.microsoft.com/office/drawing/2014/main" id="{64A0000B-604D-367A-D52D-8378FACC7D61}"/>
              </a:ext>
            </a:extLst>
          </p:cNvPr>
          <p:cNvSpPr txBox="1"/>
          <p:nvPr/>
        </p:nvSpPr>
        <p:spPr>
          <a:xfrm>
            <a:off x="1141351" y="3717398"/>
            <a:ext cx="9909297" cy="2281476"/>
          </a:xfrm>
          <a:prstGeom prst="roundRect">
            <a:avLst/>
          </a:prstGeom>
          <a:solidFill>
            <a:srgbClr val="FFFFFF">
              <a:alpha val="34902"/>
            </a:srgbClr>
          </a:solidFill>
        </p:spPr>
        <p:txBody>
          <a:bodyPr wrap="square" rtlCol="0">
            <a:spAutoFit/>
          </a:bodyPr>
          <a:lstStyle/>
          <a:p>
            <a:r>
              <a:rPr lang="en-US" sz="3200" dirty="0">
                <a:highlight>
                  <a:srgbClr val="FFFF00"/>
                </a:highlight>
              </a:rPr>
              <a:t>“QUOTE FROM YOUR EXCHANGE LEADERSHIP ABOUT THE IMPORTANCE OF EDUCATING MARKETS ON NEW TOPICS SUCH AS THIS”</a:t>
            </a:r>
          </a:p>
          <a:p>
            <a:r>
              <a:rPr lang="en-US" sz="3200" dirty="0">
                <a:highlight>
                  <a:srgbClr val="FFFF00"/>
                </a:highlight>
              </a:rPr>
              <a:t> -CEO/Board Chair/Director, Name of Exchange</a:t>
            </a:r>
            <a:endParaRPr lang="LID4096" sz="3200" dirty="0">
              <a:highlight>
                <a:srgbClr val="FFFF00"/>
              </a:highlight>
            </a:endParaRPr>
          </a:p>
        </p:txBody>
      </p:sp>
      <p:pic>
        <p:nvPicPr>
          <p:cNvPr id="4" name="Google Shape;119;p11" descr="Picture 6">
            <a:extLst>
              <a:ext uri="{FF2B5EF4-FFF2-40B4-BE49-F238E27FC236}">
                <a16:creationId xmlns:a16="http://schemas.microsoft.com/office/drawing/2014/main" id="{893DA54E-8927-0278-2353-D6755BA12339}"/>
              </a:ext>
            </a:extLst>
          </p:cNvPr>
          <p:cNvPicPr preferRelativeResize="0"/>
          <p:nvPr/>
        </p:nvPicPr>
        <p:blipFill rotWithShape="1">
          <a:blip r:embed="rId4">
            <a:alphaModFix/>
          </a:blip>
          <a:srcRect/>
          <a:stretch/>
        </p:blipFill>
        <p:spPr>
          <a:xfrm>
            <a:off x="8975567" y="33734"/>
            <a:ext cx="3066738" cy="1412052"/>
          </a:xfrm>
          <a:prstGeom prst="rect">
            <a:avLst/>
          </a:prstGeom>
          <a:noFill/>
          <a:ln>
            <a:noFill/>
          </a:ln>
        </p:spPr>
      </p:pic>
      <p:pic>
        <p:nvPicPr>
          <p:cNvPr id="5" name="Google Shape;368;p18" descr="Picture 5">
            <a:extLst>
              <a:ext uri="{FF2B5EF4-FFF2-40B4-BE49-F238E27FC236}">
                <a16:creationId xmlns:a16="http://schemas.microsoft.com/office/drawing/2014/main" id="{8D55DB58-7237-E936-1749-70C96A219917}"/>
              </a:ext>
            </a:extLst>
          </p:cNvPr>
          <p:cNvPicPr preferRelativeResize="0">
            <a:picLocks noChangeAspect="1"/>
          </p:cNvPicPr>
          <p:nvPr/>
        </p:nvPicPr>
        <p:blipFill rotWithShape="1">
          <a:blip r:embed="rId5">
            <a:alphaModFix/>
          </a:blip>
          <a:srcRect t="37067" b="38933"/>
          <a:stretch/>
        </p:blipFill>
        <p:spPr>
          <a:xfrm>
            <a:off x="2864910" y="336915"/>
            <a:ext cx="2959519" cy="919192"/>
          </a:xfrm>
          <a:prstGeom prst="rect">
            <a:avLst/>
          </a:prstGeom>
          <a:noFill/>
          <a:ln>
            <a:noFill/>
          </a:ln>
        </p:spPr>
      </p:pic>
      <p:pic>
        <p:nvPicPr>
          <p:cNvPr id="6" name="Picture 5" descr="A black and blue text&#10;&#10;Description automatically generated">
            <a:extLst>
              <a:ext uri="{FF2B5EF4-FFF2-40B4-BE49-F238E27FC236}">
                <a16:creationId xmlns:a16="http://schemas.microsoft.com/office/drawing/2014/main" id="{A80A7A44-497B-B3CA-FEF3-6948E50E6F9E}"/>
              </a:ext>
            </a:extLst>
          </p:cNvPr>
          <p:cNvPicPr>
            <a:picLocks noChangeAspect="1"/>
          </p:cNvPicPr>
          <p:nvPr/>
        </p:nvPicPr>
        <p:blipFill>
          <a:blip r:embed="rId6"/>
          <a:stretch>
            <a:fillRect/>
          </a:stretch>
        </p:blipFill>
        <p:spPr>
          <a:xfrm>
            <a:off x="6071088" y="531913"/>
            <a:ext cx="2875081" cy="5042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Picture 2" descr="A diagram of a circular diagram&#10;&#10;Description automatically generated">
            <a:extLst>
              <a:ext uri="{FF2B5EF4-FFF2-40B4-BE49-F238E27FC236}">
                <a16:creationId xmlns:a16="http://schemas.microsoft.com/office/drawing/2014/main" id="{5B983E07-2970-F947-26DD-6EB4E4DFDD9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sldNum" idx="4294967295"/>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18</a:t>
            </a:fld>
            <a:endParaRPr/>
          </a:p>
        </p:txBody>
      </p:sp>
      <p:sp>
        <p:nvSpPr>
          <p:cNvPr id="200" name="Google Shape;200;p17"/>
          <p:cNvSpPr txBox="1"/>
          <p:nvPr/>
        </p:nvSpPr>
        <p:spPr>
          <a:xfrm>
            <a:off x="7237452" y="1127773"/>
            <a:ext cx="4581685" cy="45242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5400"/>
              <a:buFont typeface="Avenir"/>
              <a:buNone/>
            </a:pPr>
            <a:r>
              <a:rPr lang="en-US" sz="4800" b="0" i="0" u="none" strike="noStrike" cap="none" dirty="0">
                <a:solidFill>
                  <a:srgbClr val="FFFFFF"/>
                </a:solidFill>
                <a:latin typeface="+mn-lt"/>
                <a:ea typeface="Avenir"/>
                <a:cs typeface="Avenir"/>
                <a:sym typeface="Avenir"/>
              </a:rPr>
              <a:t>JOIN US </a:t>
            </a:r>
            <a:r>
              <a:rPr lang="en-US" sz="4800" dirty="0">
                <a:solidFill>
                  <a:srgbClr val="FFFFFF"/>
                </a:solidFill>
                <a:latin typeface="+mn-lt"/>
                <a:ea typeface="Avenir"/>
                <a:cs typeface="Avenir"/>
                <a:sym typeface="Avenir"/>
              </a:rPr>
              <a:t>ON </a:t>
            </a:r>
            <a:r>
              <a:rPr lang="en-US" sz="4800" dirty="0">
                <a:solidFill>
                  <a:srgbClr val="FFFFFF"/>
                </a:solidFill>
                <a:highlight>
                  <a:srgbClr val="FFFF00"/>
                </a:highlight>
                <a:latin typeface="+mn-lt"/>
                <a:ea typeface="Avenir"/>
                <a:cs typeface="Avenir"/>
                <a:sym typeface="Avenir"/>
              </a:rPr>
              <a:t>DATE</a:t>
            </a:r>
          </a:p>
          <a:p>
            <a:pPr marL="0" marR="0" lvl="0" indent="0" algn="l" rtl="0">
              <a:lnSpc>
                <a:spcPct val="100000"/>
              </a:lnSpc>
              <a:spcBef>
                <a:spcPts val="0"/>
              </a:spcBef>
              <a:spcAft>
                <a:spcPts val="0"/>
              </a:spcAft>
              <a:buClr>
                <a:srgbClr val="FFFFFF"/>
              </a:buClr>
              <a:buSzPts val="5400"/>
              <a:buFont typeface="Avenir"/>
              <a:buNone/>
            </a:pPr>
            <a:r>
              <a:rPr lang="en-US" sz="4800" b="0" i="0" u="none" strike="noStrike" cap="none" dirty="0">
                <a:solidFill>
                  <a:srgbClr val="FFFFFF"/>
                </a:solidFill>
                <a:latin typeface="+mn-lt"/>
                <a:ea typeface="Avenir"/>
                <a:cs typeface="Avenir"/>
                <a:sym typeface="Avenir"/>
              </a:rPr>
              <a:t>TO RECEIVE YOUR </a:t>
            </a:r>
          </a:p>
          <a:p>
            <a:pPr marL="0" marR="0" lvl="0" indent="0" algn="l" rtl="0">
              <a:lnSpc>
                <a:spcPct val="100000"/>
              </a:lnSpc>
              <a:spcBef>
                <a:spcPts val="0"/>
              </a:spcBef>
              <a:spcAft>
                <a:spcPts val="0"/>
              </a:spcAft>
              <a:buClr>
                <a:srgbClr val="FFFFFF"/>
              </a:buClr>
              <a:buSzPts val="5400"/>
              <a:buFont typeface="Avenir"/>
              <a:buNone/>
            </a:pPr>
            <a:r>
              <a:rPr lang="en-US" sz="4800" b="1" i="0" u="none" strike="noStrike" cap="none" dirty="0">
                <a:solidFill>
                  <a:srgbClr val="FFFFFF"/>
                </a:solidFill>
                <a:latin typeface="+mn-lt"/>
                <a:ea typeface="Avenir"/>
                <a:cs typeface="Avenir"/>
                <a:sym typeface="Avenir"/>
              </a:rPr>
              <a:t>CPD CERTIFICATE</a:t>
            </a:r>
            <a:endParaRPr sz="1200" b="1" dirty="0">
              <a:latin typeface="+mn-lt"/>
            </a:endParaRPr>
          </a:p>
        </p:txBody>
      </p:sp>
      <p:pic>
        <p:nvPicPr>
          <p:cNvPr id="8" name="Picture 7" descr="A certificate of participation for a company&#10;&#10;Description automatically generated">
            <a:extLst>
              <a:ext uri="{FF2B5EF4-FFF2-40B4-BE49-F238E27FC236}">
                <a16:creationId xmlns:a16="http://schemas.microsoft.com/office/drawing/2014/main" id="{FD8FED1E-F48E-2AFB-6E11-A2A54E965F82}"/>
              </a:ext>
            </a:extLst>
          </p:cNvPr>
          <p:cNvPicPr>
            <a:picLocks noChangeAspect="1"/>
          </p:cNvPicPr>
          <p:nvPr/>
        </p:nvPicPr>
        <p:blipFill>
          <a:blip r:embed="rId3"/>
          <a:stretch>
            <a:fillRect/>
          </a:stretch>
        </p:blipFill>
        <p:spPr>
          <a:xfrm>
            <a:off x="492215" y="894985"/>
            <a:ext cx="6972300" cy="5511800"/>
          </a:xfrm>
          <a:prstGeom prst="rect">
            <a:avLst/>
          </a:prstGeom>
        </p:spPr>
      </p:pic>
      <p:sp>
        <p:nvSpPr>
          <p:cNvPr id="9" name="TextBox 8">
            <a:extLst>
              <a:ext uri="{FF2B5EF4-FFF2-40B4-BE49-F238E27FC236}">
                <a16:creationId xmlns:a16="http://schemas.microsoft.com/office/drawing/2014/main" id="{E97DB598-8E85-9B07-AF6E-E0D76935C91E}"/>
              </a:ext>
            </a:extLst>
          </p:cNvPr>
          <p:cNvSpPr txBox="1"/>
          <p:nvPr/>
        </p:nvSpPr>
        <p:spPr>
          <a:xfrm>
            <a:off x="729049" y="5764570"/>
            <a:ext cx="1662434" cy="307777"/>
          </a:xfrm>
          <a:prstGeom prst="rect">
            <a:avLst/>
          </a:prstGeom>
          <a:noFill/>
        </p:spPr>
        <p:txBody>
          <a:bodyPr wrap="square" rtlCol="0">
            <a:spAutoFit/>
          </a:bodyPr>
          <a:lstStyle/>
          <a:p>
            <a:r>
              <a:rPr lang="en-US" dirty="0">
                <a:solidFill>
                  <a:schemeClr val="bg1"/>
                </a:solidFill>
              </a:rPr>
              <a:t>DATE</a:t>
            </a:r>
          </a:p>
        </p:txBody>
      </p:sp>
    </p:spTree>
  </p:cSld>
  <p:clrMapOvr>
    <a:masterClrMapping/>
  </p:clrMapOvr>
  <mc:AlternateContent xmlns:mc="http://schemas.openxmlformats.org/markup-compatibility/2006">
    <mc:Choice xmlns:p14="http://schemas.microsoft.com/office/powerpoint/2010/main" Requires="p14">
      <p:transition spd="slow" p14:dur="1200">
        <p:push/>
      </p:transition>
    </mc:Choice>
    <mc:Fallback>
      <p:transition spd="slow">
        <p:pu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8"/>
          <p:cNvSpPr txBox="1">
            <a:spLocks noGrp="1"/>
          </p:cNvSpPr>
          <p:nvPr>
            <p:ph type="sldNum" idx="12"/>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19</a:t>
            </a:fld>
            <a:endParaRPr/>
          </a:p>
        </p:txBody>
      </p:sp>
      <p:sp>
        <p:nvSpPr>
          <p:cNvPr id="367" name="Google Shape;367;p1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mn-lt"/>
                <a:ea typeface="Avenir"/>
                <a:cs typeface="Avenir"/>
                <a:sym typeface="Avenir"/>
              </a:rPr>
              <a:t>LOGOS – UN SSE</a:t>
            </a:r>
            <a:endParaRPr dirty="0">
              <a:latin typeface="+mn-lt"/>
            </a:endParaRPr>
          </a:p>
        </p:txBody>
      </p:sp>
      <p:pic>
        <p:nvPicPr>
          <p:cNvPr id="368" name="Google Shape;368;p18" descr="Picture 5"/>
          <p:cNvPicPr preferRelativeResize="0"/>
          <p:nvPr/>
        </p:nvPicPr>
        <p:blipFill rotWithShape="1">
          <a:blip r:embed="rId3">
            <a:alphaModFix/>
          </a:blip>
          <a:srcRect t="37067" b="38933"/>
          <a:stretch/>
        </p:blipFill>
        <p:spPr>
          <a:xfrm>
            <a:off x="555495" y="2606039"/>
            <a:ext cx="5299366" cy="1645922"/>
          </a:xfrm>
          <a:prstGeom prst="rect">
            <a:avLst/>
          </a:prstGeom>
          <a:noFill/>
          <a:ln>
            <a:noFill/>
          </a:ln>
        </p:spPr>
      </p:pic>
      <p:pic>
        <p:nvPicPr>
          <p:cNvPr id="369" name="Google Shape;369;p18" descr="Picture 7"/>
          <p:cNvPicPr preferRelativeResize="0">
            <a:picLocks noChangeAspect="1"/>
          </p:cNvPicPr>
          <p:nvPr/>
        </p:nvPicPr>
        <p:blipFill rotWithShape="1">
          <a:blip r:embed="rId4">
            <a:alphaModFix/>
          </a:blip>
          <a:srcRect t="37867" b="38133"/>
          <a:stretch/>
        </p:blipFill>
        <p:spPr>
          <a:xfrm>
            <a:off x="2432236" y="4530694"/>
            <a:ext cx="4727243" cy="1468226"/>
          </a:xfrm>
          <a:prstGeom prst="rect">
            <a:avLst/>
          </a:prstGeom>
          <a:noFill/>
          <a:ln>
            <a:noFill/>
          </a:ln>
        </p:spPr>
      </p:pic>
      <p:sp>
        <p:nvSpPr>
          <p:cNvPr id="4" name="TextBox 3">
            <a:extLst>
              <a:ext uri="{FF2B5EF4-FFF2-40B4-BE49-F238E27FC236}">
                <a16:creationId xmlns:a16="http://schemas.microsoft.com/office/drawing/2014/main" id="{BD59348C-5069-E9D2-6E33-698F77BC4809}"/>
              </a:ext>
            </a:extLst>
          </p:cNvPr>
          <p:cNvSpPr txBox="1"/>
          <p:nvPr/>
        </p:nvSpPr>
        <p:spPr>
          <a:xfrm>
            <a:off x="838200" y="1804086"/>
            <a:ext cx="10616514" cy="523220"/>
          </a:xfrm>
          <a:prstGeom prst="rect">
            <a:avLst/>
          </a:prstGeom>
          <a:noFill/>
        </p:spPr>
        <p:txBody>
          <a:bodyPr wrap="square" rtlCol="0">
            <a:spAutoFit/>
          </a:bodyPr>
          <a:lstStyle/>
          <a:p>
            <a:r>
              <a:rPr lang="en-US" dirty="0"/>
              <a:t>Note: You may chose to use whichever logo fits best your marketing materials. Only SSE Partner Exchanges can use the SSE Partner Exchange logo, and only SSE Official Supporters can use the Official Supporter logo</a:t>
            </a:r>
            <a:endParaRPr lang="en-US" b="1" dirty="0"/>
          </a:p>
        </p:txBody>
      </p:sp>
      <p:sp>
        <p:nvSpPr>
          <p:cNvPr id="6" name="TextBox 5">
            <a:extLst>
              <a:ext uri="{FF2B5EF4-FFF2-40B4-BE49-F238E27FC236}">
                <a16:creationId xmlns:a16="http://schemas.microsoft.com/office/drawing/2014/main" id="{95F7AD05-0C0F-33B7-C940-F11AEE3C1931}"/>
              </a:ext>
            </a:extLst>
          </p:cNvPr>
          <p:cNvSpPr txBox="1"/>
          <p:nvPr/>
        </p:nvSpPr>
        <p:spPr>
          <a:xfrm>
            <a:off x="7222079" y="4644093"/>
            <a:ext cx="4027679" cy="954107"/>
          </a:xfrm>
          <a:prstGeom prst="rect">
            <a:avLst/>
          </a:prstGeom>
          <a:noFill/>
        </p:spPr>
        <p:txBody>
          <a:bodyPr wrap="square">
            <a:spAutoFit/>
          </a:bodyPr>
          <a:lstStyle/>
          <a:p>
            <a:r>
              <a:rPr lang="en-US" dirty="0"/>
              <a:t>(note that official supporters provide the UN SSE with a voluntary financial contribution on an annual basis, so invoices must have been paid for the current year to use this logo)</a:t>
            </a:r>
          </a:p>
        </p:txBody>
      </p:sp>
      <p:pic>
        <p:nvPicPr>
          <p:cNvPr id="7" name="Picture 6" descr="A logo of a company&#10;&#10;Description automatically generated">
            <a:extLst>
              <a:ext uri="{FF2B5EF4-FFF2-40B4-BE49-F238E27FC236}">
                <a16:creationId xmlns:a16="http://schemas.microsoft.com/office/drawing/2014/main" id="{75F2F2F4-F157-2F76-9275-7E1E8B290156}"/>
              </a:ext>
            </a:extLst>
          </p:cNvPr>
          <p:cNvPicPr>
            <a:picLocks noChangeAspect="1"/>
          </p:cNvPicPr>
          <p:nvPr/>
        </p:nvPicPr>
        <p:blipFill>
          <a:blip r:embed="rId5"/>
          <a:srcRect l="26610" t="23651" r="24190" b="24997"/>
          <a:stretch/>
        </p:blipFill>
        <p:spPr>
          <a:xfrm>
            <a:off x="693235" y="4228542"/>
            <a:ext cx="1676401" cy="2264333"/>
          </a:xfrm>
          <a:prstGeom prst="rect">
            <a:avLst/>
          </a:prstGeom>
        </p:spPr>
      </p:pic>
      <p:pic>
        <p:nvPicPr>
          <p:cNvPr id="8" name="Picture 7" descr="A logo on a black background&#10;&#10;Description automatically generated">
            <a:extLst>
              <a:ext uri="{FF2B5EF4-FFF2-40B4-BE49-F238E27FC236}">
                <a16:creationId xmlns:a16="http://schemas.microsoft.com/office/drawing/2014/main" id="{5E851329-F5AA-07A9-10DA-122A7A489D1B}"/>
              </a:ext>
            </a:extLst>
          </p:cNvPr>
          <p:cNvPicPr>
            <a:picLocks noChangeAspect="1"/>
          </p:cNvPicPr>
          <p:nvPr/>
        </p:nvPicPr>
        <p:blipFill>
          <a:blip r:embed="rId6"/>
          <a:srcRect l="13547" t="39274" r="13703" b="39685"/>
          <a:stretch/>
        </p:blipFill>
        <p:spPr>
          <a:xfrm>
            <a:off x="7222079" y="3087695"/>
            <a:ext cx="3855308" cy="144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fontScale="92500" lnSpcReduction="10000"/>
          </a:bodyPr>
          <a:lstStyle/>
          <a:p>
            <a:pPr marL="0" lvl="0" indent="0" algn="l" rtl="0">
              <a:lnSpc>
                <a:spcPct val="90000"/>
              </a:lnSpc>
              <a:spcBef>
                <a:spcPts val="0"/>
              </a:spcBef>
              <a:spcAft>
                <a:spcPts val="0"/>
              </a:spcAft>
              <a:buClr>
                <a:srgbClr val="000000"/>
              </a:buClr>
              <a:buSzPts val="2800"/>
              <a:buNone/>
            </a:pPr>
            <a:r>
              <a:rPr lang="en-US" sz="2800" b="0" i="0" u="none" strike="noStrike" cap="none" dirty="0">
                <a:solidFill>
                  <a:srgbClr val="000000"/>
                </a:solidFill>
                <a:latin typeface="Arial"/>
                <a:ea typeface="Arial"/>
                <a:cs typeface="Arial"/>
                <a:sym typeface="Arial"/>
              </a:rPr>
              <a:t>This communications pack has a series of </a:t>
            </a:r>
            <a:r>
              <a:rPr lang="en-US" dirty="0"/>
              <a:t>communications ideas and </a:t>
            </a:r>
            <a:r>
              <a:rPr lang="en-US" sz="2800" b="0" i="0" u="none" strike="noStrike" cap="none" dirty="0">
                <a:solidFill>
                  <a:srgbClr val="000000"/>
                </a:solidFill>
                <a:latin typeface="Arial"/>
                <a:ea typeface="Arial"/>
                <a:cs typeface="Arial"/>
                <a:sym typeface="Arial"/>
              </a:rPr>
              <a:t>images that your communications team is welcome to use when sharing the opportunity to participate in this workshop to your market. The package also has draft text you may wish to use when emailing your market about this opportunity. </a:t>
            </a:r>
            <a:endParaRPr dirty="0"/>
          </a:p>
          <a:p>
            <a:pPr marL="0" lvl="0" indent="0" algn="l" rtl="0">
              <a:lnSpc>
                <a:spcPct val="90000"/>
              </a:lnSpc>
              <a:spcBef>
                <a:spcPts val="1000"/>
              </a:spcBef>
              <a:spcAft>
                <a:spcPts val="0"/>
              </a:spcAft>
              <a:buClr>
                <a:srgbClr val="000000"/>
              </a:buClr>
              <a:buSzPts val="2800"/>
              <a:buNone/>
            </a:pPr>
            <a:r>
              <a:rPr lang="en-US" sz="2800" b="1" i="0" u="none" strike="noStrike" cap="none" dirty="0">
                <a:solidFill>
                  <a:srgbClr val="000000"/>
                </a:solidFill>
                <a:latin typeface="Arial"/>
                <a:ea typeface="Arial"/>
                <a:cs typeface="Arial"/>
                <a:sym typeface="Arial"/>
              </a:rPr>
              <a:t>These materials are available to be used however you see fit when communicating with your market. </a:t>
            </a:r>
          </a:p>
          <a:p>
            <a:pPr marL="0" lvl="0" indent="0" algn="l" rtl="0">
              <a:lnSpc>
                <a:spcPct val="90000"/>
              </a:lnSpc>
              <a:spcBef>
                <a:spcPts val="1000"/>
              </a:spcBef>
              <a:spcAft>
                <a:spcPts val="0"/>
              </a:spcAft>
              <a:buClr>
                <a:srgbClr val="000000"/>
              </a:buClr>
              <a:buSzPts val="2800"/>
              <a:buNone/>
            </a:pPr>
            <a:r>
              <a:rPr lang="en-US" dirty="0"/>
              <a:t>Please remember – these workshops are designed to have a large number or participants, so the objective is to extend this invitation and offer to achieve a CPD certificate on this topic to </a:t>
            </a:r>
            <a:r>
              <a:rPr lang="en-US" b="1" dirty="0"/>
              <a:t>as wide of an audience as possible. </a:t>
            </a:r>
            <a:endParaRPr b="1" dirty="0"/>
          </a:p>
        </p:txBody>
      </p:sp>
      <p:sp>
        <p:nvSpPr>
          <p:cNvPr id="57" name="Google Shape;57;p2"/>
          <p:cNvSpPr txBox="1">
            <a:spLocks noGrp="1"/>
          </p:cNvSpPr>
          <p:nvPr>
            <p:ph type="sldNum" idx="4294967295"/>
          </p:nvPr>
        </p:nvSpPr>
        <p:spPr>
          <a:xfrm>
            <a:off x="11767067" y="6406785"/>
            <a:ext cx="188898"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2</a:t>
            </a:fld>
            <a:endParaRPr/>
          </a:p>
        </p:txBody>
      </p:sp>
      <p:sp>
        <p:nvSpPr>
          <p:cNvPr id="58" name="Google Shape;58;p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Arial" panose="020B0604020202020204" pitchFamily="34" charset="0"/>
                <a:cs typeface="Arial" panose="020B0604020202020204" pitchFamily="34" charset="0"/>
                <a:sym typeface="Avenir"/>
              </a:rPr>
              <a:t>Communications Support - Overview</a:t>
            </a:r>
            <a:endParaRPr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A9533054-22A8-A625-71B9-699219C06C47}"/>
            </a:ext>
          </a:extLst>
        </p:cNvPr>
        <p:cNvGrpSpPr/>
        <p:nvPr/>
      </p:nvGrpSpPr>
      <p:grpSpPr>
        <a:xfrm>
          <a:off x="0" y="0"/>
          <a:ext cx="0" cy="0"/>
          <a:chOff x="0" y="0"/>
          <a:chExt cx="0" cy="0"/>
        </a:xfrm>
      </p:grpSpPr>
      <p:sp>
        <p:nvSpPr>
          <p:cNvPr id="366" name="Google Shape;366;p18">
            <a:extLst>
              <a:ext uri="{FF2B5EF4-FFF2-40B4-BE49-F238E27FC236}">
                <a16:creationId xmlns:a16="http://schemas.microsoft.com/office/drawing/2014/main" id="{4D164ADC-5B3A-DA22-86D1-2E660BBEA76B}"/>
              </a:ext>
            </a:extLst>
          </p:cNvPr>
          <p:cNvSpPr txBox="1">
            <a:spLocks noGrp="1"/>
          </p:cNvSpPr>
          <p:nvPr>
            <p:ph type="sldNum" idx="12"/>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20</a:t>
            </a:fld>
            <a:endParaRPr/>
          </a:p>
        </p:txBody>
      </p:sp>
      <p:sp>
        <p:nvSpPr>
          <p:cNvPr id="367" name="Google Shape;367;p18">
            <a:extLst>
              <a:ext uri="{FF2B5EF4-FFF2-40B4-BE49-F238E27FC236}">
                <a16:creationId xmlns:a16="http://schemas.microsoft.com/office/drawing/2014/main" id="{05D48CB1-5EF4-53ED-C2F9-66C88C569732}"/>
              </a:ext>
            </a:extLst>
          </p:cNvPr>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mn-lt"/>
                <a:ea typeface="Avenir"/>
                <a:cs typeface="Avenir"/>
                <a:sym typeface="Avenir"/>
              </a:rPr>
              <a:t>LOGOS – Partners</a:t>
            </a:r>
            <a:endParaRPr dirty="0">
              <a:latin typeface="+mn-lt"/>
            </a:endParaRPr>
          </a:p>
        </p:txBody>
      </p:sp>
      <p:pic>
        <p:nvPicPr>
          <p:cNvPr id="3" name="Picture 2" descr="A black and blue text&#10;&#10;Description automatically generated">
            <a:extLst>
              <a:ext uri="{FF2B5EF4-FFF2-40B4-BE49-F238E27FC236}">
                <a16:creationId xmlns:a16="http://schemas.microsoft.com/office/drawing/2014/main" id="{C2842615-B5A8-E7CE-46F7-AF7B972BE546}"/>
              </a:ext>
            </a:extLst>
          </p:cNvPr>
          <p:cNvPicPr>
            <a:picLocks noChangeAspect="1"/>
          </p:cNvPicPr>
          <p:nvPr/>
        </p:nvPicPr>
        <p:blipFill>
          <a:blip r:embed="rId3"/>
          <a:stretch>
            <a:fillRect/>
          </a:stretch>
        </p:blipFill>
        <p:spPr>
          <a:xfrm>
            <a:off x="579484" y="2928784"/>
            <a:ext cx="5704585" cy="1000431"/>
          </a:xfrm>
          <a:prstGeom prst="rect">
            <a:avLst/>
          </a:prstGeom>
        </p:spPr>
      </p:pic>
      <p:pic>
        <p:nvPicPr>
          <p:cNvPr id="4" name="Picture 3" descr="A blue and white logo&#10;&#10;Description automatically generated">
            <a:extLst>
              <a:ext uri="{FF2B5EF4-FFF2-40B4-BE49-F238E27FC236}">
                <a16:creationId xmlns:a16="http://schemas.microsoft.com/office/drawing/2014/main" id="{20366F30-D9C6-BA7A-54C7-8B8EAC408A8C}"/>
              </a:ext>
            </a:extLst>
          </p:cNvPr>
          <p:cNvPicPr>
            <a:picLocks noChangeAspect="1"/>
          </p:cNvPicPr>
          <p:nvPr/>
        </p:nvPicPr>
        <p:blipFill>
          <a:blip r:embed="rId4"/>
          <a:stretch>
            <a:fillRect/>
          </a:stretch>
        </p:blipFill>
        <p:spPr>
          <a:xfrm>
            <a:off x="2166572" y="4478155"/>
            <a:ext cx="2093269" cy="1928630"/>
          </a:xfrm>
          <a:prstGeom prst="rect">
            <a:avLst/>
          </a:prstGeom>
        </p:spPr>
      </p:pic>
      <p:sp>
        <p:nvSpPr>
          <p:cNvPr id="5" name="TextBox 4">
            <a:extLst>
              <a:ext uri="{FF2B5EF4-FFF2-40B4-BE49-F238E27FC236}">
                <a16:creationId xmlns:a16="http://schemas.microsoft.com/office/drawing/2014/main" id="{F00431C4-74DB-19E3-BD94-846CB49E5CB4}"/>
              </a:ext>
            </a:extLst>
          </p:cNvPr>
          <p:cNvSpPr txBox="1"/>
          <p:nvPr/>
        </p:nvSpPr>
        <p:spPr>
          <a:xfrm>
            <a:off x="838200" y="1804086"/>
            <a:ext cx="10616514" cy="523220"/>
          </a:xfrm>
          <a:prstGeom prst="rect">
            <a:avLst/>
          </a:prstGeom>
          <a:noFill/>
        </p:spPr>
        <p:txBody>
          <a:bodyPr wrap="square" rtlCol="0">
            <a:spAutoFit/>
          </a:bodyPr>
          <a:lstStyle/>
          <a:p>
            <a:r>
              <a:rPr lang="en-US" dirty="0"/>
              <a:t>Note: these logos may be used only for advertising for this training workshop on IFRS Sustainability Disclosure Standards</a:t>
            </a:r>
          </a:p>
          <a:p>
            <a:endParaRPr lang="en-US" dirty="0"/>
          </a:p>
        </p:txBody>
      </p:sp>
      <p:sp>
        <p:nvSpPr>
          <p:cNvPr id="8" name="TextBox 7">
            <a:extLst>
              <a:ext uri="{FF2B5EF4-FFF2-40B4-BE49-F238E27FC236}">
                <a16:creationId xmlns:a16="http://schemas.microsoft.com/office/drawing/2014/main" id="{882A53E0-E0E7-E01B-2870-EB9575413A99}"/>
              </a:ext>
            </a:extLst>
          </p:cNvPr>
          <p:cNvSpPr txBox="1"/>
          <p:nvPr/>
        </p:nvSpPr>
        <p:spPr>
          <a:xfrm>
            <a:off x="4445411" y="2474538"/>
            <a:ext cx="6561436" cy="307777"/>
          </a:xfrm>
          <a:prstGeom prst="rect">
            <a:avLst/>
          </a:prstGeom>
          <a:noFill/>
        </p:spPr>
        <p:txBody>
          <a:bodyPr wrap="square">
            <a:spAutoFit/>
          </a:bodyPr>
          <a:lstStyle/>
          <a:p>
            <a:r>
              <a:rPr lang="en-US" b="1" dirty="0"/>
              <a:t>In partnership with IFC and the IFRS Foundation</a:t>
            </a:r>
            <a:endParaRPr lang="en-US" dirty="0"/>
          </a:p>
        </p:txBody>
      </p:sp>
      <p:pic>
        <p:nvPicPr>
          <p:cNvPr id="2" name="Google Shape;119;p11" descr="Picture 6">
            <a:extLst>
              <a:ext uri="{FF2B5EF4-FFF2-40B4-BE49-F238E27FC236}">
                <a16:creationId xmlns:a16="http://schemas.microsoft.com/office/drawing/2014/main" id="{D9904308-2E4A-A3B4-5FEE-46C1ED8BE783}"/>
              </a:ext>
            </a:extLst>
          </p:cNvPr>
          <p:cNvPicPr preferRelativeResize="0">
            <a:picLocks noChangeAspect="1"/>
          </p:cNvPicPr>
          <p:nvPr/>
        </p:nvPicPr>
        <p:blipFill rotWithShape="1">
          <a:blip r:embed="rId5">
            <a:alphaModFix/>
          </a:blip>
          <a:srcRect/>
          <a:stretch/>
        </p:blipFill>
        <p:spPr>
          <a:xfrm>
            <a:off x="6825365" y="3170847"/>
            <a:ext cx="4629349" cy="2131542"/>
          </a:xfrm>
          <a:prstGeom prst="rect">
            <a:avLst/>
          </a:prstGeom>
          <a:noFill/>
          <a:ln>
            <a:noFill/>
          </a:ln>
        </p:spPr>
      </p:pic>
    </p:spTree>
    <p:extLst>
      <p:ext uri="{BB962C8B-B14F-4D97-AF65-F5344CB8AC3E}">
        <p14:creationId xmlns:p14="http://schemas.microsoft.com/office/powerpoint/2010/main" val="401343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9"/>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a:bodyPr>
          <a:lstStyle/>
          <a:p>
            <a:pPr marL="228600" lvl="0" indent="-228600" algn="l" rtl="0">
              <a:lnSpc>
                <a:spcPct val="150000"/>
              </a:lnSpc>
              <a:spcBef>
                <a:spcPts val="0"/>
              </a:spcBef>
              <a:spcAft>
                <a:spcPts val="0"/>
              </a:spcAft>
              <a:buClr>
                <a:srgbClr val="000000"/>
              </a:buClr>
              <a:buSzPts val="2800"/>
              <a:buChar char="•"/>
            </a:pPr>
            <a:r>
              <a:rPr lang="en-US" sz="2800" b="0" i="0" u="none" strike="noStrike" cap="none" dirty="0">
                <a:solidFill>
                  <a:srgbClr val="000000"/>
                </a:solidFill>
                <a:latin typeface="Arial"/>
                <a:ea typeface="Arial"/>
                <a:cs typeface="Arial"/>
                <a:sym typeface="Arial"/>
              </a:rPr>
              <a:t>Website: </a:t>
            </a:r>
            <a:r>
              <a:rPr lang="en-US" sz="2800" b="0" i="0" u="none" strike="noStrike" cap="none" dirty="0">
                <a:solidFill>
                  <a:srgbClr val="000000"/>
                </a:solidFill>
                <a:latin typeface="Arial"/>
                <a:ea typeface="Arial"/>
                <a:cs typeface="Arial"/>
                <a:sym typeface="Arial"/>
                <a:hlinkClick r:id="rId3"/>
              </a:rPr>
              <a:t>https://sseinitiative.org/</a:t>
            </a:r>
            <a:r>
              <a:rPr lang="en-US" sz="2800" b="0" i="0" u="none" strike="noStrike" cap="none" dirty="0">
                <a:solidFill>
                  <a:srgbClr val="000000"/>
                </a:solidFill>
                <a:latin typeface="Arial"/>
                <a:ea typeface="Arial"/>
                <a:cs typeface="Arial"/>
                <a:sym typeface="Arial"/>
              </a:rPr>
              <a:t> </a:t>
            </a:r>
          </a:p>
          <a:p>
            <a:pPr marL="228600" lvl="0" indent="-228600" algn="l" rtl="0">
              <a:lnSpc>
                <a:spcPct val="150000"/>
              </a:lnSpc>
              <a:spcBef>
                <a:spcPts val="0"/>
              </a:spcBef>
              <a:spcAft>
                <a:spcPts val="0"/>
              </a:spcAft>
              <a:buClr>
                <a:srgbClr val="000000"/>
              </a:buClr>
              <a:buSzPts val="2800"/>
              <a:buChar char="•"/>
            </a:pPr>
            <a:r>
              <a:rPr lang="en-US" sz="2800" b="0" i="0" u="none" strike="noStrike" cap="none" dirty="0">
                <a:solidFill>
                  <a:srgbClr val="000000"/>
                </a:solidFill>
                <a:latin typeface="Arial"/>
                <a:ea typeface="Arial"/>
                <a:cs typeface="Arial"/>
                <a:sym typeface="Arial"/>
              </a:rPr>
              <a:t>LinkedIn: </a:t>
            </a:r>
            <a:r>
              <a:rPr lang="en-US" sz="2800" b="0" i="0" u="sng" strike="noStrike" cap="none" dirty="0">
                <a:solidFill>
                  <a:schemeClr val="hlink"/>
                </a:solidFill>
                <a:latin typeface="Arial"/>
                <a:ea typeface="Arial"/>
                <a:cs typeface="Arial"/>
                <a:sym typeface="Arial"/>
                <a:hlinkClick r:id="rId4"/>
              </a:rPr>
              <a:t>United Nations Sustainable Stock Exchanges</a:t>
            </a:r>
            <a:r>
              <a:rPr lang="en-US" sz="2800" b="0" i="0" u="none" strike="noStrike" cap="none" dirty="0">
                <a:solidFill>
                  <a:srgbClr val="000000"/>
                </a:solidFill>
                <a:latin typeface="Arial"/>
                <a:ea typeface="Arial"/>
                <a:cs typeface="Arial"/>
                <a:sym typeface="Arial"/>
              </a:rPr>
              <a:t>,  </a:t>
            </a:r>
            <a:endParaRPr dirty="0"/>
          </a:p>
          <a:p>
            <a:pPr marL="228600" lvl="0" indent="-228600" algn="l" rtl="0">
              <a:lnSpc>
                <a:spcPct val="150000"/>
              </a:lnSpc>
              <a:spcBef>
                <a:spcPts val="1000"/>
              </a:spcBef>
              <a:spcAft>
                <a:spcPts val="0"/>
              </a:spcAft>
              <a:buClr>
                <a:srgbClr val="000000"/>
              </a:buClr>
              <a:buSzPts val="2800"/>
              <a:buChar char="•"/>
            </a:pPr>
            <a:r>
              <a:rPr lang="en-US" sz="2800" b="0" i="0" u="none" strike="noStrike" cap="none" dirty="0">
                <a:solidFill>
                  <a:srgbClr val="000000"/>
                </a:solidFill>
                <a:latin typeface="Arial"/>
                <a:ea typeface="Arial"/>
                <a:cs typeface="Arial"/>
                <a:sym typeface="Arial"/>
              </a:rPr>
              <a:t>X (formerly Twitter): @SSEinitiative , </a:t>
            </a:r>
            <a:r>
              <a:rPr lang="en-US" u="sng" dirty="0">
                <a:solidFill>
                  <a:srgbClr val="3EBBF0"/>
                </a:solidFill>
                <a:hlinkClick r:id="rId5">
                  <a:extLst>
                    <a:ext uri="{A12FA001-AC4F-418D-AE19-62706E023703}">
                      <ahyp:hlinkClr xmlns:ahyp="http://schemas.microsoft.com/office/drawing/2018/hyperlinkcolor" val="tx"/>
                    </a:ext>
                  </a:extLst>
                </a:hlinkClick>
              </a:rPr>
              <a:t>https://twitter.com/SSEinitiative</a:t>
            </a:r>
            <a:endParaRPr dirty="0"/>
          </a:p>
        </p:txBody>
      </p:sp>
      <p:sp>
        <p:nvSpPr>
          <p:cNvPr id="377" name="Google Shape;377;p19"/>
          <p:cNvSpPr txBox="1">
            <a:spLocks noGrp="1"/>
          </p:cNvSpPr>
          <p:nvPr>
            <p:ph type="sldNum" idx="12"/>
          </p:nvPr>
        </p:nvSpPr>
        <p:spPr>
          <a:xfrm>
            <a:off x="11682309" y="6406785"/>
            <a:ext cx="273656"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21</a:t>
            </a:fld>
            <a:endParaRPr/>
          </a:p>
        </p:txBody>
      </p:sp>
      <p:sp>
        <p:nvSpPr>
          <p:cNvPr id="378" name="Google Shape;378;p19"/>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mn-lt"/>
                <a:ea typeface="Avenir"/>
                <a:cs typeface="Avenir"/>
                <a:sym typeface="Avenir"/>
              </a:rPr>
              <a:t>How to tag UN SSE on your posts</a:t>
            </a:r>
            <a:endParaRPr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body" idx="1"/>
          </p:nvPr>
        </p:nvSpPr>
        <p:spPr>
          <a:xfrm>
            <a:off x="838200" y="1883664"/>
            <a:ext cx="10515600" cy="4690872"/>
          </a:xfrm>
          <a:prstGeom prst="rect">
            <a:avLst/>
          </a:prstGeom>
          <a:noFill/>
          <a:ln>
            <a:noFill/>
          </a:ln>
        </p:spPr>
        <p:txBody>
          <a:bodyPr spcFirstLastPara="1" wrap="square" lIns="45700" tIns="45700" rIns="45700" bIns="45700" anchor="t" anchorCtr="0">
            <a:normAutofit/>
          </a:bodyPr>
          <a:lstStyle/>
          <a:p>
            <a:pPr marL="0" lvl="0" indent="0" algn="just" rtl="0">
              <a:lnSpc>
                <a:spcPct val="100000"/>
              </a:lnSpc>
              <a:spcBef>
                <a:spcPts val="0"/>
              </a:spcBef>
              <a:spcAft>
                <a:spcPts val="0"/>
              </a:spcAft>
              <a:buClr>
                <a:srgbClr val="000000"/>
              </a:buClr>
              <a:buSzPts val="976"/>
              <a:buFont typeface="Arial"/>
              <a:buNone/>
            </a:pPr>
            <a:r>
              <a:rPr lang="en-US" sz="1050" b="1" dirty="0"/>
              <a:t>Practical Information on IFRS Sustainability Standards Training</a:t>
            </a:r>
            <a:endParaRPr sz="900" b="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b="0" dirty="0">
              <a:latin typeface="Times"/>
              <a:ea typeface="Times"/>
              <a:cs typeface="Times"/>
              <a:sym typeface="Times"/>
            </a:endParaRPr>
          </a:p>
          <a:p>
            <a:pPr marL="0" lvl="0" indent="0" algn="just" rtl="0">
              <a:lnSpc>
                <a:spcPct val="100000"/>
              </a:lnSpc>
              <a:spcBef>
                <a:spcPts val="0"/>
              </a:spcBef>
              <a:spcAft>
                <a:spcPts val="0"/>
              </a:spcAft>
              <a:buClr>
                <a:srgbClr val="000000"/>
              </a:buClr>
              <a:buSzPts val="976"/>
              <a:buFont typeface="Arial"/>
              <a:buNone/>
            </a:pPr>
            <a:r>
              <a:rPr lang="en-US" sz="1050" b="1" dirty="0"/>
              <a:t>The Standards: </a:t>
            </a:r>
            <a:endParaRPr sz="900" b="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b="0" dirty="0">
              <a:latin typeface="Times"/>
              <a:ea typeface="Times"/>
              <a:cs typeface="Times"/>
              <a:sym typeface="Times"/>
            </a:endParaRPr>
          </a:p>
          <a:p>
            <a:pPr marL="0" lvl="0" indent="0" algn="just" rtl="0">
              <a:lnSpc>
                <a:spcPct val="100000"/>
              </a:lnSpc>
              <a:spcBef>
                <a:spcPts val="0"/>
              </a:spcBef>
              <a:spcAft>
                <a:spcPts val="0"/>
              </a:spcAft>
              <a:buClr>
                <a:srgbClr val="000000"/>
              </a:buClr>
              <a:buSzPts val="893"/>
              <a:buFont typeface="Arial"/>
              <a:buNone/>
            </a:pPr>
            <a:r>
              <a:rPr lang="en-US" sz="1000" dirty="0"/>
              <a:t>IFRS S1 – </a:t>
            </a:r>
            <a:r>
              <a:rPr lang="en-US" sz="1000" dirty="0">
                <a:hlinkClick r:id="rId3"/>
              </a:rPr>
              <a:t>General Requirements for Sustainability-Related Financial Information</a:t>
            </a:r>
            <a:endParaRPr sz="900" dirty="0">
              <a:latin typeface="Times"/>
              <a:ea typeface="Times"/>
              <a:cs typeface="Times"/>
              <a:sym typeface="Times"/>
            </a:endParaRPr>
          </a:p>
          <a:p>
            <a:pPr marL="0" lvl="0" indent="0" algn="just" rtl="0">
              <a:lnSpc>
                <a:spcPct val="100000"/>
              </a:lnSpc>
              <a:spcBef>
                <a:spcPts val="0"/>
              </a:spcBef>
              <a:spcAft>
                <a:spcPts val="0"/>
              </a:spcAft>
              <a:buClr>
                <a:srgbClr val="000000"/>
              </a:buClr>
              <a:buSzPts val="893"/>
              <a:buFont typeface="Arial"/>
              <a:buNone/>
            </a:pPr>
            <a:r>
              <a:rPr lang="en-US" sz="1000" dirty="0"/>
              <a:t>IFRS S2 – </a:t>
            </a:r>
            <a:r>
              <a:rPr lang="en-US" sz="1000" dirty="0">
                <a:hlinkClick r:id="rId4"/>
              </a:rPr>
              <a:t>Climate-Related Disclosures</a:t>
            </a:r>
            <a:endParaRPr sz="90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dirty="0">
              <a:latin typeface="Times"/>
              <a:ea typeface="Times"/>
              <a:cs typeface="Times"/>
              <a:sym typeface="Times"/>
            </a:endParaRPr>
          </a:p>
          <a:p>
            <a:pPr marL="0" lvl="0" indent="0" algn="just" rtl="0">
              <a:lnSpc>
                <a:spcPct val="100000"/>
              </a:lnSpc>
              <a:spcBef>
                <a:spcPts val="0"/>
              </a:spcBef>
              <a:spcAft>
                <a:spcPts val="0"/>
              </a:spcAft>
              <a:buClr>
                <a:srgbClr val="000000"/>
              </a:buClr>
              <a:buSzPts val="976"/>
              <a:buFont typeface="Arial"/>
              <a:buNone/>
            </a:pPr>
            <a:r>
              <a:rPr lang="en-US" sz="1050" b="1" dirty="0"/>
              <a:t>Goals </a:t>
            </a:r>
            <a:r>
              <a:rPr lang="en-US" sz="1050" dirty="0"/>
              <a:t>of the workshop:</a:t>
            </a:r>
            <a:endParaRPr sz="90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b="0" dirty="0">
              <a:latin typeface="Times"/>
              <a:ea typeface="Times"/>
              <a:cs typeface="Times"/>
              <a:sym typeface="Times"/>
            </a:endParaRPr>
          </a:p>
          <a:p>
            <a:pPr marL="278892" lvl="0" indent="-193674" algn="just" rtl="0">
              <a:lnSpc>
                <a:spcPct val="100000"/>
              </a:lnSpc>
              <a:spcBef>
                <a:spcPts val="0"/>
              </a:spcBef>
              <a:spcAft>
                <a:spcPts val="0"/>
              </a:spcAft>
              <a:buClr>
                <a:srgbClr val="000000"/>
              </a:buClr>
              <a:buSzPts val="893"/>
              <a:buAutoNum type="arabicPeriod"/>
            </a:pPr>
            <a:r>
              <a:rPr lang="en-US" sz="1000" dirty="0"/>
              <a:t>To build participants’ understanding of the foundations of the IFRS Sustainability Disclosure Standards </a:t>
            </a:r>
            <a:endParaRPr sz="1000" dirty="0"/>
          </a:p>
          <a:p>
            <a:pPr marL="278892" lvl="0" indent="-193674" algn="just" rtl="0">
              <a:lnSpc>
                <a:spcPct val="100000"/>
              </a:lnSpc>
              <a:spcBef>
                <a:spcPts val="0"/>
              </a:spcBef>
              <a:spcAft>
                <a:spcPts val="0"/>
              </a:spcAft>
              <a:buClr>
                <a:srgbClr val="000000"/>
              </a:buClr>
              <a:buSzPts val="893"/>
              <a:buAutoNum type="arabicPeriod"/>
            </a:pPr>
            <a:r>
              <a:rPr lang="en-US" sz="1000" dirty="0"/>
              <a:t>To help capital market participants to implement the standards </a:t>
            </a:r>
            <a:endParaRPr sz="1000" dirty="0"/>
          </a:p>
          <a:p>
            <a:pPr marL="278892" lvl="0" indent="-193674" algn="just" rtl="0">
              <a:lnSpc>
                <a:spcPct val="100000"/>
              </a:lnSpc>
              <a:spcBef>
                <a:spcPts val="0"/>
              </a:spcBef>
              <a:spcAft>
                <a:spcPts val="0"/>
              </a:spcAft>
              <a:buClr>
                <a:srgbClr val="000000"/>
              </a:buClr>
              <a:buSzPts val="893"/>
              <a:buAutoNum type="arabicPeriod"/>
            </a:pPr>
            <a:r>
              <a:rPr lang="en-US" sz="1000" dirty="0"/>
              <a:t>To build capacity for consistent, global uptake of the standards.</a:t>
            </a:r>
            <a:endParaRPr sz="1000" dirty="0"/>
          </a:p>
          <a:p>
            <a:pPr marL="0" lvl="0" indent="0" algn="l" rtl="0">
              <a:lnSpc>
                <a:spcPct val="100000"/>
              </a:lnSpc>
              <a:spcBef>
                <a:spcPts val="0"/>
              </a:spcBef>
              <a:spcAft>
                <a:spcPts val="0"/>
              </a:spcAft>
              <a:buClr>
                <a:srgbClr val="000000"/>
              </a:buClr>
              <a:buSzPts val="894"/>
              <a:buFont typeface="Times"/>
              <a:buNone/>
            </a:pPr>
            <a:endParaRPr sz="1000" dirty="0"/>
          </a:p>
          <a:p>
            <a:pPr marL="0" lvl="0" indent="0" algn="just" rtl="0">
              <a:lnSpc>
                <a:spcPct val="100000"/>
              </a:lnSpc>
              <a:spcBef>
                <a:spcPts val="0"/>
              </a:spcBef>
              <a:spcAft>
                <a:spcPts val="0"/>
              </a:spcAft>
              <a:buClr>
                <a:srgbClr val="000000"/>
              </a:buClr>
              <a:buSzPts val="976"/>
              <a:buFont typeface="Arial"/>
              <a:buNone/>
            </a:pPr>
            <a:r>
              <a:rPr lang="en-US" sz="1050" b="1" dirty="0"/>
              <a:t>Content </a:t>
            </a:r>
            <a:r>
              <a:rPr lang="en-US" sz="1050" dirty="0"/>
              <a:t>of the workshop:</a:t>
            </a:r>
            <a:endParaRPr sz="90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b="0" dirty="0">
              <a:latin typeface="Times"/>
              <a:ea typeface="Times"/>
              <a:cs typeface="Times"/>
              <a:sym typeface="Times"/>
            </a:endParaRPr>
          </a:p>
          <a:p>
            <a:pPr marL="0" lvl="0" indent="0" algn="just" rtl="0">
              <a:lnSpc>
                <a:spcPct val="100000"/>
              </a:lnSpc>
              <a:spcBef>
                <a:spcPts val="0"/>
              </a:spcBef>
              <a:spcAft>
                <a:spcPts val="0"/>
              </a:spcAft>
              <a:buClr>
                <a:srgbClr val="000000"/>
              </a:buClr>
              <a:buSzPts val="800"/>
              <a:buFont typeface="Arial"/>
              <a:buNone/>
            </a:pPr>
            <a:r>
              <a:rPr lang="en-US" sz="1050" dirty="0"/>
              <a:t>Step-by-step practical guidance to help </a:t>
            </a:r>
            <a:r>
              <a:rPr lang="en-US" sz="1000" dirty="0"/>
              <a:t>participants build the foundations needed to:</a:t>
            </a:r>
            <a:endParaRPr sz="900" dirty="0">
              <a:latin typeface="Times"/>
              <a:ea typeface="Times"/>
              <a:cs typeface="Times"/>
              <a:sym typeface="Times"/>
            </a:endParaRPr>
          </a:p>
          <a:p>
            <a:pPr marL="0" lvl="0" indent="0" algn="just" rtl="0">
              <a:lnSpc>
                <a:spcPct val="100000"/>
              </a:lnSpc>
              <a:spcBef>
                <a:spcPts val="0"/>
              </a:spcBef>
              <a:spcAft>
                <a:spcPts val="0"/>
              </a:spcAft>
              <a:buClr>
                <a:srgbClr val="000000"/>
              </a:buClr>
              <a:buSzPts val="893"/>
              <a:buFont typeface="Arial"/>
              <a:buNone/>
            </a:pPr>
            <a:r>
              <a:rPr lang="en-US" sz="1000" dirty="0"/>
              <a:t> </a:t>
            </a:r>
            <a:endParaRPr sz="900" dirty="0">
              <a:latin typeface="Times"/>
              <a:ea typeface="Times"/>
              <a:cs typeface="Times"/>
              <a:sym typeface="Times"/>
            </a:endParaRPr>
          </a:p>
          <a:p>
            <a:pPr marL="278892" lvl="0" indent="-193674" algn="just" rtl="0">
              <a:lnSpc>
                <a:spcPct val="100000"/>
              </a:lnSpc>
              <a:spcBef>
                <a:spcPts val="0"/>
              </a:spcBef>
              <a:spcAft>
                <a:spcPts val="0"/>
              </a:spcAft>
              <a:buClr>
                <a:srgbClr val="000000"/>
              </a:buClr>
              <a:buSzPts val="893"/>
              <a:buAutoNum type="arabicPeriod"/>
            </a:pPr>
            <a:r>
              <a:rPr lang="en-US" sz="1000" dirty="0"/>
              <a:t>Prepare for the standards and understand the changing disclosure landscape</a:t>
            </a:r>
          </a:p>
          <a:p>
            <a:pPr marL="278892" lvl="0" indent="-193674" algn="just" rtl="0">
              <a:lnSpc>
                <a:spcPct val="100000"/>
              </a:lnSpc>
              <a:spcBef>
                <a:spcPts val="0"/>
              </a:spcBef>
              <a:spcAft>
                <a:spcPts val="0"/>
              </a:spcAft>
              <a:buClr>
                <a:srgbClr val="000000"/>
              </a:buClr>
              <a:buSzPts val="893"/>
              <a:buAutoNum type="arabicPeriod"/>
            </a:pPr>
            <a:r>
              <a:rPr lang="en-US" sz="1000" dirty="0"/>
              <a:t>Align to global and local standards for identifying financially material risks and opportunities</a:t>
            </a:r>
          </a:p>
          <a:p>
            <a:pPr marL="278892" lvl="0" indent="-193674" algn="just" rtl="0">
              <a:lnSpc>
                <a:spcPct val="100000"/>
              </a:lnSpc>
              <a:spcBef>
                <a:spcPts val="0"/>
              </a:spcBef>
              <a:spcAft>
                <a:spcPts val="0"/>
              </a:spcAft>
              <a:buClr>
                <a:srgbClr val="000000"/>
              </a:buClr>
              <a:buSzPts val="893"/>
              <a:buAutoNum type="arabicPeriod"/>
            </a:pPr>
            <a:r>
              <a:rPr lang="en-US" sz="1000" dirty="0"/>
              <a:t>Implement governance, strategy, risk management and measurement processes that meet the standards</a:t>
            </a:r>
            <a:endParaRPr sz="3600" dirty="0"/>
          </a:p>
          <a:p>
            <a:pPr marL="278892" lvl="0" indent="-193674" algn="just" rtl="0">
              <a:lnSpc>
                <a:spcPct val="100000"/>
              </a:lnSpc>
              <a:spcBef>
                <a:spcPts val="0"/>
              </a:spcBef>
              <a:spcAft>
                <a:spcPts val="0"/>
              </a:spcAft>
              <a:buClr>
                <a:srgbClr val="000000"/>
              </a:buClr>
              <a:buSzPts val="893"/>
              <a:buAutoNum type="arabicPeriod"/>
            </a:pPr>
            <a:r>
              <a:rPr lang="en-US" sz="1000" dirty="0"/>
              <a:t>Communicate efficiently and effectively the company’s resilience to climate- and sustainability-related factors</a:t>
            </a:r>
            <a:endParaRPr sz="3600" dirty="0"/>
          </a:p>
          <a:p>
            <a:pPr marL="0" lvl="0" indent="0" algn="l" rtl="0">
              <a:lnSpc>
                <a:spcPct val="100000"/>
              </a:lnSpc>
              <a:spcBef>
                <a:spcPts val="0"/>
              </a:spcBef>
              <a:spcAft>
                <a:spcPts val="0"/>
              </a:spcAft>
              <a:buClr>
                <a:srgbClr val="000000"/>
              </a:buClr>
              <a:buSzPts val="894"/>
              <a:buFont typeface="Times"/>
              <a:buNone/>
            </a:pPr>
            <a:endParaRPr sz="1000" dirty="0"/>
          </a:p>
          <a:p>
            <a:pPr marL="0" lvl="0" indent="0" algn="just" rtl="0">
              <a:lnSpc>
                <a:spcPct val="100000"/>
              </a:lnSpc>
              <a:spcBef>
                <a:spcPts val="0"/>
              </a:spcBef>
              <a:spcAft>
                <a:spcPts val="0"/>
              </a:spcAft>
              <a:buClr>
                <a:srgbClr val="000000"/>
              </a:buClr>
              <a:buSzPts val="893"/>
              <a:buFont typeface="Arial"/>
              <a:buNone/>
            </a:pPr>
            <a:r>
              <a:rPr lang="en-US" sz="1000" b="1" dirty="0"/>
              <a:t>Format </a:t>
            </a:r>
            <a:r>
              <a:rPr lang="en-US" sz="1000" dirty="0"/>
              <a:t>of the workshop:</a:t>
            </a:r>
            <a:endParaRPr sz="90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b="0" dirty="0">
              <a:latin typeface="Times"/>
              <a:ea typeface="Times"/>
              <a:cs typeface="Times"/>
              <a:sym typeface="Times"/>
            </a:endParaRPr>
          </a:p>
          <a:p>
            <a:pPr marL="171450" indent="-171450" algn="just">
              <a:lnSpc>
                <a:spcPct val="100000"/>
              </a:lnSpc>
              <a:spcBef>
                <a:spcPts val="0"/>
              </a:spcBef>
              <a:buSzPts val="893"/>
            </a:pPr>
            <a:r>
              <a:rPr lang="en-US" sz="1000" dirty="0"/>
              <a:t>Delivered in one morning or afternoon over 3.5 hours with a short break halfway through</a:t>
            </a:r>
          </a:p>
          <a:p>
            <a:pPr marL="171450" indent="-171450" algn="just">
              <a:lnSpc>
                <a:spcPct val="100000"/>
              </a:lnSpc>
              <a:spcBef>
                <a:spcPts val="0"/>
              </a:spcBef>
              <a:buSzPts val="893"/>
            </a:pPr>
            <a:r>
              <a:rPr lang="en-US" sz="1000" dirty="0"/>
              <a:t>Facilitated and organized by the UN SSE, IFRS Foundation and IFC via Zoom (virtual)</a:t>
            </a:r>
          </a:p>
          <a:p>
            <a:pPr marL="171450" indent="-171450" algn="just">
              <a:lnSpc>
                <a:spcPct val="100000"/>
              </a:lnSpc>
              <a:spcBef>
                <a:spcPts val="0"/>
              </a:spcBef>
              <a:buSzPts val="893"/>
            </a:pPr>
            <a:r>
              <a:rPr lang="en-US" sz="1000" dirty="0"/>
              <a:t>Hosted by the stock exchange (with welcome remarks provided by the stock exchange)</a:t>
            </a:r>
          </a:p>
          <a:p>
            <a:pPr marL="171450" indent="-171450" algn="just">
              <a:lnSpc>
                <a:spcPct val="100000"/>
              </a:lnSpc>
              <a:spcBef>
                <a:spcPts val="0"/>
              </a:spcBef>
              <a:buSzPts val="893"/>
            </a:pPr>
            <a:r>
              <a:rPr lang="en-US" sz="1000" dirty="0"/>
              <a:t>Designed to facilitate up to 1,000 participants, with interactivity managed through zoom polls, </a:t>
            </a:r>
            <a:r>
              <a:rPr lang="en-US" sz="1000" dirty="0" err="1">
                <a:hlinkClick r:id="rId5"/>
              </a:rPr>
              <a:t>mentimeter</a:t>
            </a:r>
            <a:r>
              <a:rPr lang="en-US" sz="1000" dirty="0">
                <a:hlinkClick r:id="rId5"/>
              </a:rPr>
              <a:t> activities </a:t>
            </a:r>
            <a:r>
              <a:rPr lang="en-US" sz="1000" dirty="0"/>
              <a:t>and Q&amp;A and chat</a:t>
            </a:r>
          </a:p>
          <a:p>
            <a:pPr marL="171450" indent="-171450" algn="just">
              <a:lnSpc>
                <a:spcPct val="100000"/>
              </a:lnSpc>
              <a:spcBef>
                <a:spcPts val="0"/>
              </a:spcBef>
              <a:buSzPts val="893"/>
            </a:pPr>
            <a:r>
              <a:rPr lang="en-US" sz="1000" dirty="0"/>
              <a:t>Minimum participation of 100 people required</a:t>
            </a:r>
          </a:p>
          <a:p>
            <a:pPr marL="171450" indent="-171450" algn="just">
              <a:lnSpc>
                <a:spcPct val="100000"/>
              </a:lnSpc>
              <a:spcBef>
                <a:spcPts val="0"/>
              </a:spcBef>
              <a:buSzPts val="893"/>
            </a:pPr>
            <a:endParaRPr sz="900" dirty="0">
              <a:latin typeface="Times"/>
              <a:ea typeface="Times"/>
              <a:cs typeface="Times"/>
              <a:sym typeface="Times"/>
            </a:endParaRPr>
          </a:p>
          <a:p>
            <a:pPr marL="0" lvl="0" indent="0" algn="l" rtl="0">
              <a:lnSpc>
                <a:spcPct val="100000"/>
              </a:lnSpc>
              <a:spcBef>
                <a:spcPts val="0"/>
              </a:spcBef>
              <a:spcAft>
                <a:spcPts val="0"/>
              </a:spcAft>
              <a:buClr>
                <a:srgbClr val="000000"/>
              </a:buClr>
              <a:buSzPts val="732"/>
              <a:buFont typeface="Times"/>
              <a:buNone/>
            </a:pPr>
            <a:endParaRPr sz="900" dirty="0">
              <a:latin typeface="Times"/>
              <a:ea typeface="Times"/>
              <a:cs typeface="Times"/>
              <a:sym typeface="Times"/>
            </a:endParaRPr>
          </a:p>
        </p:txBody>
      </p:sp>
      <p:sp>
        <p:nvSpPr>
          <p:cNvPr id="71" name="Google Shape;71;p4"/>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Arial" panose="020B0604020202020204" pitchFamily="34" charset="0"/>
                <a:cs typeface="Arial" panose="020B0604020202020204" pitchFamily="34" charset="0"/>
                <a:sym typeface="Avenir"/>
              </a:rPr>
              <a:t>Practical Information on the </a:t>
            </a:r>
            <a:r>
              <a:rPr lang="en-US" dirty="0">
                <a:latin typeface="Arial" panose="020B0604020202020204" pitchFamily="34" charset="0"/>
                <a:cs typeface="Arial" panose="020B0604020202020204" pitchFamily="34" charset="0"/>
              </a:rPr>
              <a:t>w</a:t>
            </a:r>
            <a:r>
              <a:rPr lang="en-US" dirty="0">
                <a:solidFill>
                  <a:srgbClr val="FFFFFF"/>
                </a:solidFill>
                <a:latin typeface="Arial" panose="020B0604020202020204" pitchFamily="34" charset="0"/>
                <a:cs typeface="Arial" panose="020B0604020202020204" pitchFamily="34" charset="0"/>
                <a:sym typeface="Avenir"/>
              </a:rPr>
              <a:t>orkshop</a:t>
            </a:r>
            <a:endParaRPr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06631-0FFB-1235-FDE3-BE4F41BA9252}"/>
              </a:ext>
            </a:extLst>
          </p:cNvPr>
          <p:cNvSpPr>
            <a:spLocks noGrp="1"/>
          </p:cNvSpPr>
          <p:nvPr>
            <p:ph type="body" idx="1"/>
          </p:nvPr>
        </p:nvSpPr>
        <p:spPr>
          <a:xfrm>
            <a:off x="365760" y="2145596"/>
            <a:ext cx="11347704" cy="4031367"/>
          </a:xfrm>
        </p:spPr>
        <p:txBody>
          <a:bodyPr>
            <a:normAutofit/>
          </a:bodyPr>
          <a:lstStyle/>
          <a:p>
            <a:pPr marL="114300" indent="0">
              <a:buNone/>
            </a:pPr>
            <a:r>
              <a:rPr lang="en-US" b="1" i="0" dirty="0">
                <a:solidFill>
                  <a:srgbClr val="275684"/>
                </a:solidFill>
                <a:effectLst/>
                <a:latin typeface="Arial" panose="020B0604020202020204" pitchFamily="34" charset="0"/>
              </a:rPr>
              <a:t>When? </a:t>
            </a:r>
          </a:p>
          <a:p>
            <a:pPr marL="114300" indent="0">
              <a:buNone/>
            </a:pPr>
            <a:r>
              <a:rPr lang="en-US" i="0" dirty="0">
                <a:solidFill>
                  <a:srgbClr val="222222"/>
                </a:solidFill>
                <a:effectLst/>
                <a:latin typeface="Arial" panose="020B0604020202020204" pitchFamily="34" charset="0"/>
              </a:rPr>
              <a:t>We recommend beginning your communications campaign at a </a:t>
            </a:r>
            <a:r>
              <a:rPr lang="en-US" b="1" i="0" dirty="0">
                <a:solidFill>
                  <a:srgbClr val="222222"/>
                </a:solidFill>
                <a:effectLst/>
                <a:latin typeface="Arial" panose="020B0604020202020204" pitchFamily="34" charset="0"/>
              </a:rPr>
              <a:t>minimum 3 weeks in advance</a:t>
            </a:r>
            <a:r>
              <a:rPr lang="en-US" i="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If you want support crafting </a:t>
            </a:r>
            <a:r>
              <a:rPr lang="en-US" dirty="0">
                <a:solidFill>
                  <a:srgbClr val="222222"/>
                </a:solidFill>
                <a:latin typeface="Arial" panose="020B0604020202020204" pitchFamily="34" charset="0"/>
              </a:rPr>
              <a:t>your</a:t>
            </a:r>
            <a:r>
              <a:rPr lang="en-US" b="0" i="0" dirty="0">
                <a:solidFill>
                  <a:srgbClr val="222222"/>
                </a:solidFill>
                <a:effectLst/>
                <a:latin typeface="Arial" panose="020B0604020202020204" pitchFamily="34" charset="0"/>
              </a:rPr>
              <a:t> communication campaign, please feel free to reach out. It's also advisable to encourage your regulator and other local partners to help share the invitation. We will help you spread the word by sharing an invitation for dissemination via the IFC and UN Global Compact local networks, but we require the exchange to start advertising before we do this. </a:t>
            </a:r>
          </a:p>
        </p:txBody>
      </p:sp>
      <p:sp>
        <p:nvSpPr>
          <p:cNvPr id="3" name="Title 2">
            <a:extLst>
              <a:ext uri="{FF2B5EF4-FFF2-40B4-BE49-F238E27FC236}">
                <a16:creationId xmlns:a16="http://schemas.microsoft.com/office/drawing/2014/main" id="{DC0D91E8-A346-91F5-AC3F-ABAB7BB3345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WHEN to communicate this opportunity</a:t>
            </a:r>
            <a:endParaRPr 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76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06631-0FFB-1235-FDE3-BE4F41BA9252}"/>
              </a:ext>
            </a:extLst>
          </p:cNvPr>
          <p:cNvSpPr>
            <a:spLocks noGrp="1"/>
          </p:cNvSpPr>
          <p:nvPr>
            <p:ph type="body" idx="1"/>
          </p:nvPr>
        </p:nvSpPr>
        <p:spPr>
          <a:xfrm>
            <a:off x="365760" y="2145596"/>
            <a:ext cx="11347704" cy="4031367"/>
          </a:xfrm>
        </p:spPr>
        <p:txBody>
          <a:bodyPr>
            <a:normAutofit/>
          </a:bodyPr>
          <a:lstStyle/>
          <a:p>
            <a:pPr marL="114300" indent="0">
              <a:buNone/>
            </a:pPr>
            <a:r>
              <a:rPr lang="en-US" b="1" i="0" dirty="0">
                <a:solidFill>
                  <a:srgbClr val="275684"/>
                </a:solidFill>
                <a:effectLst/>
                <a:latin typeface="Arial" panose="020B0604020202020204" pitchFamily="34" charset="0"/>
              </a:rPr>
              <a:t>How? </a:t>
            </a:r>
          </a:p>
          <a:p>
            <a:pPr marL="114300" indent="0">
              <a:buNone/>
            </a:pPr>
            <a:r>
              <a:rPr lang="en-US" b="0" i="0" dirty="0">
                <a:solidFill>
                  <a:srgbClr val="222222"/>
                </a:solidFill>
                <a:effectLst/>
                <a:latin typeface="Arial" panose="020B0604020202020204" pitchFamily="34" charset="0"/>
              </a:rPr>
              <a:t>You may wish to communicate this opportunity with market participants </a:t>
            </a:r>
            <a:r>
              <a:rPr lang="en-US" b="1" i="0" dirty="0">
                <a:solidFill>
                  <a:srgbClr val="222222"/>
                </a:solidFill>
                <a:effectLst/>
                <a:latin typeface="Arial" panose="020B0604020202020204" pitchFamily="34" charset="0"/>
              </a:rPr>
              <a:t>by email, through social media, and/or other means such as direct calls or via partners</a:t>
            </a:r>
            <a:r>
              <a:rPr lang="en-US" b="0" i="0" dirty="0">
                <a:solidFill>
                  <a:srgbClr val="222222"/>
                </a:solidFill>
                <a:effectLst/>
                <a:latin typeface="Arial" panose="020B0604020202020204" pitchFamily="34" charset="0"/>
              </a:rPr>
              <a:t>. The objective is to reach as many market participants as possible (up to 1,000 can join the webinar) to have the greatest impact. The more individuals that understand the standards and how they can be used, the more resilient the market becomes.</a:t>
            </a:r>
          </a:p>
        </p:txBody>
      </p:sp>
      <p:sp>
        <p:nvSpPr>
          <p:cNvPr id="3" name="Title 2">
            <a:extLst>
              <a:ext uri="{FF2B5EF4-FFF2-40B4-BE49-F238E27FC236}">
                <a16:creationId xmlns:a16="http://schemas.microsoft.com/office/drawing/2014/main" id="{DC0D91E8-A346-91F5-AC3F-ABAB7BB3345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to communicate this opportunity</a:t>
            </a:r>
            <a:endParaRPr 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7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06631-0FFB-1235-FDE3-BE4F41BA9252}"/>
              </a:ext>
            </a:extLst>
          </p:cNvPr>
          <p:cNvSpPr>
            <a:spLocks noGrp="1"/>
          </p:cNvSpPr>
          <p:nvPr>
            <p:ph type="body" idx="1"/>
          </p:nvPr>
        </p:nvSpPr>
        <p:spPr>
          <a:xfrm>
            <a:off x="365760" y="2145596"/>
            <a:ext cx="11347704" cy="4031367"/>
          </a:xfrm>
        </p:spPr>
        <p:txBody>
          <a:bodyPr>
            <a:normAutofit fontScale="92500" lnSpcReduction="20000"/>
          </a:bodyPr>
          <a:lstStyle/>
          <a:p>
            <a:pPr marL="114300" indent="0">
              <a:buNone/>
            </a:pPr>
            <a:r>
              <a:rPr lang="en-US" b="1" dirty="0">
                <a:solidFill>
                  <a:srgbClr val="275684"/>
                </a:solidFill>
                <a:latin typeface="Arial" panose="020B0604020202020204" pitchFamily="34" charset="0"/>
              </a:rPr>
              <a:t>Who? </a:t>
            </a:r>
          </a:p>
          <a:p>
            <a:pPr marL="114300" indent="0">
              <a:buNone/>
            </a:pPr>
            <a:r>
              <a:rPr lang="en-US" dirty="0">
                <a:solidFill>
                  <a:srgbClr val="222222"/>
                </a:solidFill>
                <a:latin typeface="Arial" panose="020B0604020202020204" pitchFamily="34" charset="0"/>
              </a:rPr>
              <a:t>This training is designed for a </a:t>
            </a:r>
            <a:r>
              <a:rPr lang="en-US" b="1" dirty="0">
                <a:solidFill>
                  <a:srgbClr val="222222"/>
                </a:solidFill>
                <a:latin typeface="Arial" panose="020B0604020202020204" pitchFamily="34" charset="0"/>
              </a:rPr>
              <a:t>large number of participants</a:t>
            </a:r>
            <a:r>
              <a:rPr lang="en-US" dirty="0">
                <a:solidFill>
                  <a:srgbClr val="222222"/>
                </a:solidFill>
                <a:latin typeface="Arial" panose="020B0604020202020204" pitchFamily="34" charset="0"/>
              </a:rPr>
              <a:t>, from </a:t>
            </a:r>
            <a:r>
              <a:rPr lang="en-US" b="1" dirty="0">
                <a:solidFill>
                  <a:srgbClr val="222222"/>
                </a:solidFill>
                <a:latin typeface="Arial" panose="020B0604020202020204" pitchFamily="34" charset="0"/>
              </a:rPr>
              <a:t>all parts of the organization</a:t>
            </a:r>
            <a:r>
              <a:rPr lang="en-US" dirty="0">
                <a:solidFill>
                  <a:srgbClr val="222222"/>
                </a:solidFill>
                <a:latin typeface="Arial" panose="020B0604020202020204" pitchFamily="34" charset="0"/>
              </a:rPr>
              <a:t>. </a:t>
            </a:r>
            <a:r>
              <a:rPr lang="en-US" sz="2800" dirty="0"/>
              <a:t>Sustainability-related financial disclosures require all employees to have a basic understanding of this topic – for example, it requires collaboration from various departments including those working on finance, strategy, communications, audit, research &amp; development, human resources, natural resources, accounting, risk management, sustainability, etc. In addition, </a:t>
            </a:r>
            <a:r>
              <a:rPr lang="en-US" sz="2800" b="1" dirty="0"/>
              <a:t>all board members </a:t>
            </a:r>
            <a:r>
              <a:rPr lang="en-US" sz="2800" dirty="0"/>
              <a:t>should have a substantial foundational knowledge of these standards to be able to review the company’s resilience. It is often useful to have one broad communications campaign to reach all market participants, as well as a few targeted campaigns aimed to ensuring select market participants (such as board members, sustainability officers and report preparers) are aware of this opportunity. </a:t>
            </a:r>
            <a:endParaRPr lang="LID4096" dirty="0"/>
          </a:p>
        </p:txBody>
      </p:sp>
      <p:sp>
        <p:nvSpPr>
          <p:cNvPr id="3" name="Title 2">
            <a:extLst>
              <a:ext uri="{FF2B5EF4-FFF2-40B4-BE49-F238E27FC236}">
                <a16:creationId xmlns:a16="http://schemas.microsoft.com/office/drawing/2014/main" id="{DC0D91E8-A346-91F5-AC3F-ABAB7BB33458}"/>
              </a:ext>
            </a:extLst>
          </p:cNvPr>
          <p:cNvSpPr>
            <a:spLocks noGrp="1"/>
          </p:cNvSpPr>
          <p:nvPr>
            <p:ph type="title"/>
          </p:nvPr>
        </p:nvSpPr>
        <p:spPr/>
        <p:txBody>
          <a:bodyPr/>
          <a:lstStyle/>
          <a:p>
            <a:r>
              <a:rPr lang="en-US" dirty="0">
                <a:latin typeface="+mn-lt"/>
              </a:rPr>
              <a:t>WHO to communicate this opportunity to</a:t>
            </a:r>
            <a:endParaRPr lang="LID4096" dirty="0">
              <a:latin typeface="+mn-lt"/>
            </a:endParaRPr>
          </a:p>
        </p:txBody>
      </p:sp>
    </p:spTree>
    <p:extLst>
      <p:ext uri="{BB962C8B-B14F-4D97-AF65-F5344CB8AC3E}">
        <p14:creationId xmlns:p14="http://schemas.microsoft.com/office/powerpoint/2010/main" val="381687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838200" y="1927274"/>
            <a:ext cx="10515600" cy="4743766"/>
          </a:xfrm>
          <a:prstGeom prst="rect">
            <a:avLst/>
          </a:prstGeom>
          <a:noFill/>
          <a:ln>
            <a:noFill/>
          </a:ln>
        </p:spPr>
        <p:txBody>
          <a:bodyPr spcFirstLastPara="1" wrap="square" lIns="45700" tIns="45700" rIns="45700" bIns="45700" anchor="t" anchorCtr="0">
            <a:normAutofit fontScale="92500" lnSpcReduction="10000"/>
          </a:bodyPr>
          <a:lstStyle/>
          <a:p>
            <a:pPr marL="0" lvl="0" indent="0" algn="l" rtl="0">
              <a:lnSpc>
                <a:spcPct val="90000"/>
              </a:lnSpc>
              <a:spcBef>
                <a:spcPts val="0"/>
              </a:spcBef>
              <a:spcAft>
                <a:spcPts val="0"/>
              </a:spcAft>
              <a:buClr>
                <a:srgbClr val="000000"/>
              </a:buClr>
              <a:buSzPts val="1200"/>
              <a:buNone/>
            </a:pPr>
            <a:r>
              <a:rPr lang="en-US" sz="1200" dirty="0"/>
              <a:t>SUBJECT: </a:t>
            </a:r>
            <a:r>
              <a:rPr lang="en-US" sz="1200" b="1" dirty="0"/>
              <a:t>Invitation to free 1/2-day, CPD-Certified workshop on the ISSB’s Standards</a:t>
            </a:r>
          </a:p>
          <a:p>
            <a:pPr marL="0" lvl="0" indent="0" algn="l" rtl="0">
              <a:lnSpc>
                <a:spcPct val="90000"/>
              </a:lnSpc>
              <a:spcBef>
                <a:spcPts val="0"/>
              </a:spcBef>
              <a:spcAft>
                <a:spcPts val="0"/>
              </a:spcAft>
              <a:buClr>
                <a:srgbClr val="000000"/>
              </a:buClr>
              <a:buSzPts val="1200"/>
              <a:buNone/>
            </a:pPr>
            <a:endParaRPr lang="en-US" sz="1200" dirty="0"/>
          </a:p>
          <a:p>
            <a:pPr marL="0" lvl="0" indent="0" algn="l" rtl="0">
              <a:lnSpc>
                <a:spcPct val="90000"/>
              </a:lnSpc>
              <a:spcBef>
                <a:spcPts val="0"/>
              </a:spcBef>
              <a:spcAft>
                <a:spcPts val="0"/>
              </a:spcAft>
              <a:buClr>
                <a:srgbClr val="000000"/>
              </a:buClr>
              <a:buSzPts val="1200"/>
              <a:buNone/>
            </a:pPr>
            <a:r>
              <a:rPr lang="en-US" sz="1200" dirty="0"/>
              <a:t>Dear Market Participants, </a:t>
            </a:r>
            <a:endParaRPr dirty="0"/>
          </a:p>
          <a:p>
            <a:pPr marL="0" lvl="0" indent="0" algn="l" rtl="0">
              <a:lnSpc>
                <a:spcPct val="90000"/>
              </a:lnSpc>
              <a:spcBef>
                <a:spcPts val="1000"/>
              </a:spcBef>
              <a:spcAft>
                <a:spcPts val="0"/>
              </a:spcAft>
              <a:buClr>
                <a:srgbClr val="000000"/>
              </a:buClr>
              <a:buSzPts val="1200"/>
              <a:buNone/>
            </a:pPr>
            <a:r>
              <a:rPr lang="en-US" sz="1200" dirty="0"/>
              <a:t>We are very pleased to offer all the board members and employees of your organization an opportunity to participate in a CPD-Certified training workshop on the latest sustainability disclosure standards by the International Financial Reporting Standards (IFRS). We are pleased to offer you this opportunity to ask questions and interact with the top experts on this topic. This live and interactive workshop is facilitated by top experts on this subject, from the IFRS Foundation, UN SSE and the World Bank’s IFC. We will be hosting this training workshop free of charge for all market participants, and we encourage you and your colleagues to participate in this workshop to build a solid understanding of the IFRS Sustainability Disclosure Standards, organization-wide. </a:t>
            </a:r>
          </a:p>
          <a:p>
            <a:pPr marL="0" lvl="0" indent="0" algn="l" rtl="0">
              <a:lnSpc>
                <a:spcPct val="90000"/>
              </a:lnSpc>
              <a:spcBef>
                <a:spcPts val="1000"/>
              </a:spcBef>
              <a:spcAft>
                <a:spcPts val="0"/>
              </a:spcAft>
              <a:buClr>
                <a:srgbClr val="000000"/>
              </a:buClr>
              <a:buSzPts val="1200"/>
              <a:buNone/>
            </a:pPr>
            <a:r>
              <a:rPr lang="en-US" sz="1200" dirty="0"/>
              <a:t>In June 2023, the International Financial Reporting Standards Foundation (IFRS) ushered in a new era of corporate sustainability-related disclosure to capital markets worldwide with the launch of IFRS S1, “General Requirements for Sustainability-related Financial Information” and IFRS S2 “Climate-related Disclosures.” The IFRS Sustainability Standards were developed by the International Sustainability Standards Board (“ISSB”). These standards provide a global baseline for sustainability disclosures, providing companies with clear guidelines for globally consistent disclosure of sustainability-related financial information. Find out more about the modules of this training program here </a:t>
            </a:r>
            <a:r>
              <a:rPr lang="en-US" sz="1200" dirty="0">
                <a:highlight>
                  <a:srgbClr val="FFFF00"/>
                </a:highlight>
              </a:rPr>
              <a:t>[insert your exchange’s unique webpage link here]. </a:t>
            </a:r>
            <a:endParaRPr dirty="0">
              <a:highlight>
                <a:srgbClr val="FFFF00"/>
              </a:highlight>
            </a:endParaRPr>
          </a:p>
          <a:p>
            <a:pPr marL="0" indent="0">
              <a:buSzPts val="1200"/>
              <a:buNone/>
            </a:pPr>
            <a:r>
              <a:rPr lang="en-US" sz="1200" b="1" dirty="0"/>
              <a:t>We encourage you to share this opportunity throughout your organization. </a:t>
            </a:r>
            <a:r>
              <a:rPr lang="en-US" sz="1200" dirty="0"/>
              <a:t>All levels and roles can benefit from this capacity building opportunity. Sustainability-related financial disclosures require all employees to have a basic understanding of this topic. For example, it requires collaboration from various departments including those working on finance, strategy, communications, audit, research &amp; development, human resources, natural resources, accounting, risk management, sustainability, etc. In addition, </a:t>
            </a:r>
            <a:r>
              <a:rPr lang="en-US" sz="1200" b="1" dirty="0"/>
              <a:t>all board members </a:t>
            </a:r>
            <a:r>
              <a:rPr lang="en-US" sz="1200" dirty="0"/>
              <a:t>should have a substantial foundational knowledge of these standards to be able to review the company’s resilience. </a:t>
            </a:r>
          </a:p>
          <a:p>
            <a:pPr marL="0" lvl="0" indent="0" algn="l" rtl="0">
              <a:lnSpc>
                <a:spcPct val="90000"/>
              </a:lnSpc>
              <a:spcBef>
                <a:spcPts val="1000"/>
              </a:spcBef>
              <a:spcAft>
                <a:spcPts val="0"/>
              </a:spcAft>
              <a:buClr>
                <a:srgbClr val="000000"/>
              </a:buClr>
              <a:buSzPts val="1200"/>
              <a:buNone/>
            </a:pPr>
            <a:r>
              <a:rPr lang="en-US" sz="1200" dirty="0"/>
              <a:t>The workshop provides a high-level overview of the standards as well as technical guidance on getting started and enhancing disclosure practices to meet the requirements of the standards. By joining this live and interactive workshop, participants can </a:t>
            </a:r>
            <a:r>
              <a:rPr lang="en-US" sz="1200" b="1" dirty="0"/>
              <a:t>ask the experts </a:t>
            </a:r>
            <a:r>
              <a:rPr lang="en-US" sz="1200" dirty="0"/>
              <a:t>the questions they need answered to improve their sustainability disclosures. Upon completion of the workshop, participants that fill in a feedback survey will receive a CPD certification for </a:t>
            </a:r>
            <a:r>
              <a:rPr lang="en-US" sz="1200" b="1" dirty="0"/>
              <a:t>3.5 CPD credits</a:t>
            </a:r>
            <a:r>
              <a:rPr lang="en-US" sz="1200" dirty="0"/>
              <a:t>. Please register below: </a:t>
            </a:r>
            <a:endParaRPr dirty="0"/>
          </a:p>
          <a:p>
            <a:pPr marL="0" lvl="0" indent="0" algn="l" rtl="0">
              <a:lnSpc>
                <a:spcPct val="90000"/>
              </a:lnSpc>
              <a:spcBef>
                <a:spcPts val="1000"/>
              </a:spcBef>
              <a:spcAft>
                <a:spcPts val="0"/>
              </a:spcAft>
              <a:buClr>
                <a:srgbClr val="000000"/>
              </a:buClr>
              <a:buSzPts val="1200"/>
              <a:buNone/>
            </a:pPr>
            <a:endParaRPr sz="1200" dirty="0"/>
          </a:p>
          <a:p>
            <a:pPr marL="0" lvl="0" indent="0" algn="just" rtl="0">
              <a:lnSpc>
                <a:spcPct val="90000"/>
              </a:lnSpc>
              <a:spcBef>
                <a:spcPts val="0"/>
              </a:spcBef>
              <a:spcAft>
                <a:spcPts val="0"/>
              </a:spcAft>
              <a:buClr>
                <a:srgbClr val="000000"/>
              </a:buClr>
              <a:buSzPts val="1800"/>
              <a:buNone/>
            </a:pPr>
            <a:r>
              <a:rPr lang="en-US" dirty="0">
                <a:latin typeface="Helvetica Neue"/>
                <a:ea typeface="Helvetica Neue"/>
                <a:cs typeface="Helvetica Neue"/>
                <a:sym typeface="Helvetica Neue"/>
              </a:rPr>
              <a:t>📅 </a:t>
            </a:r>
            <a:r>
              <a:rPr lang="en-US" sz="1200" dirty="0"/>
              <a:t>Date: </a:t>
            </a:r>
            <a:r>
              <a:rPr lang="en-US" sz="1200" dirty="0">
                <a:highlight>
                  <a:srgbClr val="FFFF00"/>
                </a:highlight>
              </a:rPr>
              <a:t>[Insert date here]</a:t>
            </a:r>
            <a:endParaRPr sz="1200" dirty="0">
              <a:highlight>
                <a:srgbClr val="FFFF00"/>
              </a:highlight>
            </a:endParaRPr>
          </a:p>
          <a:p>
            <a:pPr marL="0" lvl="0" indent="0" algn="just" rtl="0">
              <a:lnSpc>
                <a:spcPct val="90000"/>
              </a:lnSpc>
              <a:spcBef>
                <a:spcPts val="0"/>
              </a:spcBef>
              <a:spcAft>
                <a:spcPts val="0"/>
              </a:spcAft>
              <a:buClr>
                <a:srgbClr val="000000"/>
              </a:buClr>
              <a:buSzPts val="1800"/>
              <a:buNone/>
            </a:pPr>
            <a:r>
              <a:rPr lang="en-US" sz="1800" dirty="0"/>
              <a:t>⏰ </a:t>
            </a:r>
            <a:r>
              <a:rPr lang="en-US" sz="1200" dirty="0"/>
              <a:t>Time</a:t>
            </a:r>
            <a:r>
              <a:rPr lang="en-US" sz="1200" dirty="0">
                <a:highlight>
                  <a:srgbClr val="FFFF00"/>
                </a:highlight>
              </a:rPr>
              <a:t>: [Insert time here]</a:t>
            </a:r>
            <a:endParaRPr sz="1200" dirty="0">
              <a:highlight>
                <a:srgbClr val="FFFF00"/>
              </a:highlight>
            </a:endParaRPr>
          </a:p>
          <a:p>
            <a:pPr marL="0" lvl="0" indent="0" algn="just" rtl="0">
              <a:lnSpc>
                <a:spcPct val="90000"/>
              </a:lnSpc>
              <a:spcBef>
                <a:spcPts val="0"/>
              </a:spcBef>
              <a:spcAft>
                <a:spcPts val="0"/>
              </a:spcAft>
              <a:buClr>
                <a:srgbClr val="000000"/>
              </a:buClr>
              <a:buSzPts val="1800"/>
              <a:buNone/>
            </a:pPr>
            <a:r>
              <a:rPr lang="en-US" dirty="0">
                <a:latin typeface="Helvetica Neue"/>
                <a:ea typeface="Helvetica Neue"/>
                <a:cs typeface="Helvetica Neue"/>
                <a:sym typeface="Helvetica Neue"/>
              </a:rPr>
              <a:t>💻 </a:t>
            </a:r>
            <a:r>
              <a:rPr lang="en-US" sz="1200" dirty="0"/>
              <a:t>Place: Online → Register here</a:t>
            </a:r>
            <a:r>
              <a:rPr lang="en-US" sz="1200" dirty="0">
                <a:highlight>
                  <a:srgbClr val="FFFF00"/>
                </a:highlight>
              </a:rPr>
              <a:t>: [Insert zoom registration link here]</a:t>
            </a:r>
            <a:endParaRPr dirty="0">
              <a:highlight>
                <a:srgbClr val="FFFF00"/>
              </a:highlight>
            </a:endParaRPr>
          </a:p>
        </p:txBody>
      </p:sp>
      <p:sp>
        <p:nvSpPr>
          <p:cNvPr id="64" name="Google Shape;64;p3"/>
          <p:cNvSpPr txBox="1">
            <a:spLocks noGrp="1"/>
          </p:cNvSpPr>
          <p:nvPr>
            <p:ph type="sldNum" idx="4294967295"/>
          </p:nvPr>
        </p:nvSpPr>
        <p:spPr>
          <a:xfrm>
            <a:off x="11767067" y="6406785"/>
            <a:ext cx="188898" cy="264255"/>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888888"/>
              </a:buClr>
              <a:buSzPts val="1200"/>
              <a:buFont typeface="Arial"/>
              <a:buNone/>
            </a:pPr>
            <a:fld id="{00000000-1234-1234-1234-123412341234}" type="slidenum">
              <a:rPr lang="en-US" sz="1200">
                <a:solidFill>
                  <a:srgbClr val="888888"/>
                </a:solidFill>
              </a:rPr>
              <a:t>7</a:t>
            </a:fld>
            <a:endParaRPr/>
          </a:p>
        </p:txBody>
      </p:sp>
      <p:sp>
        <p:nvSpPr>
          <p:cNvPr id="65" name="Google Shape;65;p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dirty="0">
                <a:solidFill>
                  <a:srgbClr val="FFFFFF"/>
                </a:solidFill>
                <a:latin typeface="+mn-lt"/>
                <a:ea typeface="Avenir"/>
                <a:cs typeface="Avenir"/>
                <a:sym typeface="Avenir"/>
              </a:rPr>
              <a:t>Sample e-mail announcing the workshop</a:t>
            </a:r>
            <a:endParaRPr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body" idx="1"/>
          </p:nvPr>
        </p:nvSpPr>
        <p:spPr>
          <a:xfrm>
            <a:off x="838200" y="2145596"/>
            <a:ext cx="10515600" cy="4031367"/>
          </a:xfrm>
          <a:prstGeom prst="rect">
            <a:avLst/>
          </a:prstGeom>
          <a:noFill/>
          <a:ln>
            <a:noFill/>
          </a:ln>
        </p:spPr>
        <p:txBody>
          <a:bodyPr spcFirstLastPara="1" wrap="square" lIns="45700" tIns="45700" rIns="45700" bIns="45700" anchor="t" anchorCtr="0">
            <a:normAutofit lnSpcReduction="10000"/>
          </a:bodyPr>
          <a:lstStyle/>
          <a:p>
            <a:pPr marL="0" lvl="0" indent="0" algn="just" rtl="0">
              <a:lnSpc>
                <a:spcPct val="100000"/>
              </a:lnSpc>
              <a:spcBef>
                <a:spcPts val="0"/>
              </a:spcBef>
              <a:spcAft>
                <a:spcPts val="0"/>
              </a:spcAft>
              <a:buClr>
                <a:srgbClr val="000000"/>
              </a:buClr>
              <a:buSzPts val="1378"/>
              <a:buFont typeface="Arial"/>
              <a:buNone/>
            </a:pPr>
            <a:r>
              <a:rPr lang="en-US" sz="1378" dirty="0"/>
              <a:t>Did you catch the release of IFRS S1 and S2 on Sustainable and Climate Disclosure? Wondering how these standards are reshaping sustainability-related disclosures globally?</a:t>
            </a:r>
            <a:endParaRPr dirty="0"/>
          </a:p>
          <a:p>
            <a:pPr marL="0" lvl="0" indent="0" algn="just" rtl="0">
              <a:lnSpc>
                <a:spcPct val="100000"/>
              </a:lnSpc>
              <a:spcBef>
                <a:spcPts val="0"/>
              </a:spcBef>
              <a:spcAft>
                <a:spcPts val="0"/>
              </a:spcAft>
              <a:buClr>
                <a:srgbClr val="000000"/>
              </a:buClr>
              <a:buSzPts val="1378"/>
              <a:buFont typeface="Arial"/>
              <a:buNone/>
            </a:pPr>
            <a:endParaRPr sz="1378" dirty="0"/>
          </a:p>
          <a:p>
            <a:pPr marL="0" lvl="0" indent="0" algn="just" rtl="0">
              <a:lnSpc>
                <a:spcPct val="100000"/>
              </a:lnSpc>
              <a:spcBef>
                <a:spcPts val="0"/>
              </a:spcBef>
              <a:spcAft>
                <a:spcPts val="0"/>
              </a:spcAft>
              <a:buClr>
                <a:srgbClr val="000000"/>
              </a:buClr>
              <a:buSzPts val="1378"/>
              <a:buFont typeface="Arial"/>
              <a:buNone/>
            </a:pPr>
            <a:r>
              <a:rPr lang="en-US" sz="1378" dirty="0"/>
              <a:t>We are teaming up with experts from the IFRS Foundation, United Nations Sustainable Stock Exchanges initiative and the World Bank’s IFC for a free, CPD-Certified online workshop, “Applying the IFRS Sustainability Disclosure Standards”. </a:t>
            </a:r>
            <a:endParaRPr dirty="0"/>
          </a:p>
          <a:p>
            <a:pPr marL="0" lvl="0" indent="0" algn="just" rtl="0">
              <a:lnSpc>
                <a:spcPct val="100000"/>
              </a:lnSpc>
              <a:spcBef>
                <a:spcPts val="0"/>
              </a:spcBef>
              <a:spcAft>
                <a:spcPts val="0"/>
              </a:spcAft>
              <a:buClr>
                <a:srgbClr val="000000"/>
              </a:buClr>
              <a:buSzPts val="1378"/>
              <a:buFont typeface="Arial"/>
              <a:buNone/>
            </a:pPr>
            <a:endParaRPr sz="1378" dirty="0"/>
          </a:p>
          <a:p>
            <a:pPr marL="0" lvl="0" indent="0" algn="l" rtl="0">
              <a:lnSpc>
                <a:spcPct val="100000"/>
              </a:lnSpc>
              <a:spcBef>
                <a:spcPts val="0"/>
              </a:spcBef>
              <a:spcAft>
                <a:spcPts val="0"/>
              </a:spcAft>
              <a:buClr>
                <a:srgbClr val="000000"/>
              </a:buClr>
              <a:buSzPts val="1378"/>
              <a:buFont typeface="Arial"/>
              <a:buNone/>
            </a:pPr>
            <a:r>
              <a:rPr lang="en-US" sz="1378" dirty="0"/>
              <a:t>This capacity building workshop provides a half-day of learning at no cost. It aims to support our market participants in effectively implementing ISSB S1 and ISSB S2, promoting a consistent and widespread global adoption of sustainability disclosure standards. Don’t miss out on your CPD certification for participating. </a:t>
            </a:r>
            <a:endParaRPr dirty="0"/>
          </a:p>
          <a:p>
            <a:pPr marL="0" lvl="0" indent="0" algn="l" rtl="0">
              <a:lnSpc>
                <a:spcPct val="100000"/>
              </a:lnSpc>
              <a:spcBef>
                <a:spcPts val="0"/>
              </a:spcBef>
              <a:spcAft>
                <a:spcPts val="0"/>
              </a:spcAft>
              <a:buClr>
                <a:srgbClr val="000000"/>
              </a:buClr>
              <a:buSzPts val="1378"/>
              <a:buFont typeface="Arial"/>
              <a:buNone/>
            </a:pPr>
            <a:endParaRPr sz="1378" dirty="0"/>
          </a:p>
          <a:p>
            <a:pPr marL="0" lvl="0" indent="0" algn="l" rtl="0">
              <a:lnSpc>
                <a:spcPct val="100000"/>
              </a:lnSpc>
              <a:spcBef>
                <a:spcPts val="0"/>
              </a:spcBef>
              <a:spcAft>
                <a:spcPts val="0"/>
              </a:spcAft>
              <a:buClr>
                <a:srgbClr val="000000"/>
              </a:buClr>
              <a:buSzPts val="1378"/>
              <a:buFont typeface="Arial"/>
              <a:buNone/>
            </a:pPr>
            <a:r>
              <a:rPr lang="en-US" sz="1378" dirty="0"/>
              <a:t>Share the invite among your network to ensure everyone in our market is prepared for the sustainability-related risks and opportunities ahead! </a:t>
            </a:r>
            <a:endParaRPr dirty="0"/>
          </a:p>
          <a:p>
            <a:pPr marL="0" lvl="0" indent="0" algn="l" rtl="0">
              <a:lnSpc>
                <a:spcPct val="100000"/>
              </a:lnSpc>
              <a:spcBef>
                <a:spcPts val="0"/>
              </a:spcBef>
              <a:spcAft>
                <a:spcPts val="0"/>
              </a:spcAft>
              <a:buClr>
                <a:srgbClr val="000000"/>
              </a:buClr>
              <a:buSzPts val="1378"/>
              <a:buFont typeface="Arial"/>
              <a:buNone/>
            </a:pPr>
            <a:endParaRPr sz="1378" dirty="0"/>
          </a:p>
          <a:p>
            <a:pPr marL="0" lvl="0" indent="0" algn="just" rtl="0">
              <a:lnSpc>
                <a:spcPct val="100000"/>
              </a:lnSpc>
              <a:spcBef>
                <a:spcPts val="0"/>
              </a:spcBef>
              <a:spcAft>
                <a:spcPts val="0"/>
              </a:spcAft>
              <a:buClr>
                <a:srgbClr val="000000"/>
              </a:buClr>
              <a:buSzPts val="1378"/>
              <a:buFont typeface="Arial"/>
              <a:buNone/>
            </a:pPr>
            <a:r>
              <a:rPr lang="en-US" sz="1378" dirty="0"/>
              <a:t>📅 Date: </a:t>
            </a:r>
            <a:r>
              <a:rPr lang="en-US" sz="1378" dirty="0">
                <a:highlight>
                  <a:srgbClr val="FFFF00"/>
                </a:highlight>
              </a:rPr>
              <a:t>INSERT DATE</a:t>
            </a:r>
            <a:endParaRPr sz="1128" dirty="0">
              <a:highlight>
                <a:srgbClr val="FFFF00"/>
              </a:highlight>
              <a:latin typeface="Times"/>
              <a:ea typeface="Times"/>
              <a:cs typeface="Times"/>
              <a:sym typeface="Times"/>
            </a:endParaRPr>
          </a:p>
          <a:p>
            <a:pPr marL="0" lvl="0" indent="0" algn="just" rtl="0">
              <a:lnSpc>
                <a:spcPct val="100000"/>
              </a:lnSpc>
              <a:spcBef>
                <a:spcPts val="0"/>
              </a:spcBef>
              <a:spcAft>
                <a:spcPts val="0"/>
              </a:spcAft>
              <a:buClr>
                <a:srgbClr val="000000"/>
              </a:buClr>
              <a:buSzPts val="1378"/>
              <a:buFont typeface="Arial"/>
              <a:buNone/>
            </a:pPr>
            <a:r>
              <a:rPr lang="en-US" sz="1378" dirty="0"/>
              <a:t>⏰ Time: </a:t>
            </a:r>
            <a:r>
              <a:rPr lang="en-US" sz="1378" dirty="0">
                <a:highlight>
                  <a:srgbClr val="FFFF00"/>
                </a:highlight>
              </a:rPr>
              <a:t>INSERT TIME</a:t>
            </a:r>
            <a:endParaRPr sz="1128" dirty="0">
              <a:highlight>
                <a:srgbClr val="FFFF00"/>
              </a:highlight>
              <a:latin typeface="Times"/>
              <a:ea typeface="Times"/>
              <a:cs typeface="Times"/>
              <a:sym typeface="Times"/>
            </a:endParaRPr>
          </a:p>
          <a:p>
            <a:pPr marL="0" lvl="0" indent="0" algn="just" rtl="0">
              <a:lnSpc>
                <a:spcPct val="100000"/>
              </a:lnSpc>
              <a:spcBef>
                <a:spcPts val="0"/>
              </a:spcBef>
              <a:spcAft>
                <a:spcPts val="0"/>
              </a:spcAft>
              <a:buClr>
                <a:srgbClr val="000000"/>
              </a:buClr>
              <a:buSzPts val="1378"/>
              <a:buFont typeface="Arial"/>
              <a:buNone/>
            </a:pPr>
            <a:r>
              <a:rPr lang="en-US" sz="1378" dirty="0"/>
              <a:t>💻 Place: Online → </a:t>
            </a:r>
            <a:r>
              <a:rPr lang="en-US" sz="1378" dirty="0">
                <a:highlight>
                  <a:srgbClr val="FFFF00"/>
                </a:highlight>
              </a:rPr>
              <a:t>INSERT REGISTRATION LINK</a:t>
            </a:r>
            <a:endParaRPr sz="1400" dirty="0">
              <a:highlight>
                <a:srgbClr val="FFFF00"/>
              </a:highlight>
            </a:endParaRPr>
          </a:p>
          <a:p>
            <a:pPr marL="0" lvl="0" indent="0" algn="just" rtl="0">
              <a:lnSpc>
                <a:spcPct val="100000"/>
              </a:lnSpc>
              <a:spcBef>
                <a:spcPts val="0"/>
              </a:spcBef>
              <a:spcAft>
                <a:spcPts val="0"/>
              </a:spcAft>
              <a:buClr>
                <a:srgbClr val="000000"/>
              </a:buClr>
              <a:buSzPts val="2800"/>
              <a:buFont typeface="Arial"/>
              <a:buNone/>
            </a:pPr>
            <a:endParaRPr sz="1400" dirty="0"/>
          </a:p>
          <a:p>
            <a:pPr marL="0" lvl="0" indent="0" algn="just" rtl="0">
              <a:lnSpc>
                <a:spcPct val="100000"/>
              </a:lnSpc>
              <a:spcBef>
                <a:spcPts val="0"/>
              </a:spcBef>
              <a:spcAft>
                <a:spcPts val="0"/>
              </a:spcAft>
              <a:buClr>
                <a:srgbClr val="000000"/>
              </a:buClr>
              <a:buSzPts val="1300"/>
              <a:buFont typeface="Arial"/>
              <a:buNone/>
            </a:pPr>
            <a:r>
              <a:rPr lang="en-US" sz="1400" dirty="0"/>
              <a:t>Register now to save your virtual seat! </a:t>
            </a:r>
            <a:endParaRPr sz="1400" dirty="0"/>
          </a:p>
          <a:p>
            <a:pPr marL="0" lvl="0" indent="0" algn="just" rtl="0">
              <a:lnSpc>
                <a:spcPct val="100000"/>
              </a:lnSpc>
              <a:spcBef>
                <a:spcPts val="0"/>
              </a:spcBef>
              <a:spcAft>
                <a:spcPts val="0"/>
              </a:spcAft>
              <a:buClr>
                <a:srgbClr val="000000"/>
              </a:buClr>
              <a:buSzPts val="1128"/>
              <a:buFont typeface="Arial"/>
              <a:buNone/>
            </a:pPr>
            <a:endParaRPr sz="1128" dirty="0">
              <a:latin typeface="Times"/>
              <a:ea typeface="Times"/>
              <a:cs typeface="Times"/>
              <a:sym typeface="Times"/>
            </a:endParaRPr>
          </a:p>
          <a:p>
            <a:pPr marL="0" lvl="0" indent="0" algn="just" rtl="0">
              <a:lnSpc>
                <a:spcPct val="100000"/>
              </a:lnSpc>
              <a:spcBef>
                <a:spcPts val="0"/>
              </a:spcBef>
              <a:spcAft>
                <a:spcPts val="0"/>
              </a:spcAft>
              <a:buClr>
                <a:srgbClr val="000000"/>
              </a:buClr>
              <a:buSzPts val="1378"/>
              <a:buFont typeface="Arial"/>
              <a:buNone/>
            </a:pPr>
            <a:r>
              <a:rPr lang="en-US" sz="1378" dirty="0"/>
              <a:t>#sustainability #ISSB #IFRS #IFRSsustainability #exchanges #disclosure #standards #greenfinance #sustainablemarkets </a:t>
            </a:r>
            <a:endParaRPr sz="1128" dirty="0">
              <a:latin typeface="Times"/>
              <a:ea typeface="Times"/>
              <a:cs typeface="Times"/>
              <a:sym typeface="Times"/>
            </a:endParaRPr>
          </a:p>
        </p:txBody>
      </p:sp>
      <p:sp>
        <p:nvSpPr>
          <p:cNvPr id="90" name="Google Shape;90;p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FFFFFF"/>
              </a:buClr>
              <a:buSzPts val="4224"/>
              <a:buFont typeface="Avenir"/>
              <a:buNone/>
            </a:pPr>
            <a:r>
              <a:rPr lang="en-US" sz="4224" b="1" dirty="0">
                <a:latin typeface="+mn-lt"/>
              </a:rPr>
              <a:t>Before the workshop</a:t>
            </a:r>
            <a:br>
              <a:rPr lang="en-US" sz="4224" dirty="0">
                <a:latin typeface="+mn-lt"/>
              </a:rPr>
            </a:br>
            <a:r>
              <a:rPr lang="en-US" sz="4224" dirty="0">
                <a:latin typeface="+mn-lt"/>
              </a:rPr>
              <a:t>Social media sample post</a:t>
            </a:r>
            <a:endParaRPr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body" idx="1"/>
          </p:nvPr>
        </p:nvSpPr>
        <p:spPr>
          <a:xfrm>
            <a:off x="430576" y="2040768"/>
            <a:ext cx="10923224" cy="4136195"/>
          </a:xfrm>
          <a:prstGeom prst="rect">
            <a:avLst/>
          </a:prstGeom>
          <a:noFill/>
          <a:ln>
            <a:noFill/>
          </a:ln>
        </p:spPr>
        <p:txBody>
          <a:bodyPr spcFirstLastPara="1" wrap="square" lIns="45700" tIns="45700" rIns="45700" bIns="45700" anchor="t" anchorCtr="0">
            <a:normAutofit fontScale="77500" lnSpcReduction="20000"/>
          </a:bodyPr>
          <a:lstStyle/>
          <a:p>
            <a:pPr marL="0" lvl="0" indent="0" algn="just" rtl="0">
              <a:lnSpc>
                <a:spcPct val="100000"/>
              </a:lnSpc>
              <a:spcBef>
                <a:spcPts val="0"/>
              </a:spcBef>
              <a:spcAft>
                <a:spcPts val="0"/>
              </a:spcAft>
              <a:buClr>
                <a:srgbClr val="000000"/>
              </a:buClr>
              <a:buSzPts val="1217"/>
              <a:buFont typeface="Arial"/>
              <a:buNone/>
            </a:pPr>
            <a:r>
              <a:rPr lang="en-US" sz="2100" dirty="0"/>
              <a:t>Is your company equipped for the growing demand for decision-useful sustainability disclosures? </a:t>
            </a:r>
            <a:endParaRPr sz="2100" dirty="0"/>
          </a:p>
          <a:p>
            <a:pPr marL="0" lvl="0" indent="0" algn="just" rtl="0">
              <a:lnSpc>
                <a:spcPct val="100000"/>
              </a:lnSpc>
              <a:spcBef>
                <a:spcPts val="0"/>
              </a:spcBef>
              <a:spcAft>
                <a:spcPts val="0"/>
              </a:spcAft>
              <a:buClr>
                <a:srgbClr val="000000"/>
              </a:buClr>
              <a:buSzPts val="1217"/>
              <a:buFont typeface="Arial"/>
              <a:buNone/>
            </a:pPr>
            <a:endParaRPr sz="2100" dirty="0"/>
          </a:p>
          <a:p>
            <a:pPr marL="0" lvl="0" indent="0" algn="just" rtl="0">
              <a:lnSpc>
                <a:spcPct val="100000"/>
              </a:lnSpc>
              <a:spcBef>
                <a:spcPts val="0"/>
              </a:spcBef>
              <a:spcAft>
                <a:spcPts val="0"/>
              </a:spcAft>
              <a:buClr>
                <a:srgbClr val="000000"/>
              </a:buClr>
              <a:buSzPts val="1217"/>
              <a:buFont typeface="Arial"/>
              <a:buNone/>
            </a:pPr>
            <a:r>
              <a:rPr lang="en-US" sz="2100" dirty="0"/>
              <a:t>We are very excited to be hosting a free, CPD Certified virtual workshop on IFRS Sustainability Disclosure Standards, ISSB S1 (general disclosures) and ISSB S2 (climate-related disclosures). The workshop will be facilitated by the experts from IFRS Foundation, United Nations Sustainable Stock Exchanges Initiative and the World Bank’s IFC.  </a:t>
            </a:r>
            <a:endParaRPr sz="2100" dirty="0"/>
          </a:p>
          <a:p>
            <a:pPr marL="0" lvl="0" indent="0" algn="just" rtl="0">
              <a:lnSpc>
                <a:spcPct val="100000"/>
              </a:lnSpc>
              <a:spcBef>
                <a:spcPts val="0"/>
              </a:spcBef>
              <a:spcAft>
                <a:spcPts val="0"/>
              </a:spcAft>
              <a:buClr>
                <a:srgbClr val="000000"/>
              </a:buClr>
              <a:buSzPts val="1217"/>
              <a:buFont typeface="Arial"/>
              <a:buNone/>
            </a:pPr>
            <a:endParaRPr sz="2100" dirty="0"/>
          </a:p>
          <a:p>
            <a:pPr marL="0" lvl="0" indent="0" algn="just" rtl="0">
              <a:lnSpc>
                <a:spcPct val="100000"/>
              </a:lnSpc>
              <a:spcBef>
                <a:spcPts val="0"/>
              </a:spcBef>
              <a:spcAft>
                <a:spcPts val="0"/>
              </a:spcAft>
              <a:buClr>
                <a:srgbClr val="000000"/>
              </a:buClr>
              <a:buSzPts val="1217"/>
              <a:buFont typeface="Arial"/>
              <a:buNone/>
            </a:pPr>
            <a:r>
              <a:rPr lang="en-US" sz="2100" dirty="0"/>
              <a:t>After this training, you will be equipped to identify sustainability-related issues, integrate them into decision-making process and measure progress &amp; resilience. You’ll also receive a CPD certificate for 3.5 CPD credits upon completion! </a:t>
            </a:r>
          </a:p>
          <a:p>
            <a:pPr marL="0" lvl="0" indent="0" algn="just" rtl="0">
              <a:lnSpc>
                <a:spcPct val="100000"/>
              </a:lnSpc>
              <a:spcBef>
                <a:spcPts val="0"/>
              </a:spcBef>
              <a:spcAft>
                <a:spcPts val="0"/>
              </a:spcAft>
              <a:buClr>
                <a:srgbClr val="000000"/>
              </a:buClr>
              <a:buSzPts val="1217"/>
              <a:buFont typeface="Arial"/>
              <a:buNone/>
            </a:pPr>
            <a:endParaRPr lang="en-US" sz="2100" dirty="0">
              <a:sym typeface="Times"/>
            </a:endParaRPr>
          </a:p>
          <a:p>
            <a:pPr marL="0" lvl="0" indent="0" algn="just" rtl="0">
              <a:lnSpc>
                <a:spcPct val="100000"/>
              </a:lnSpc>
              <a:spcBef>
                <a:spcPts val="0"/>
              </a:spcBef>
              <a:spcAft>
                <a:spcPts val="0"/>
              </a:spcAft>
              <a:buClr>
                <a:srgbClr val="000000"/>
              </a:buClr>
              <a:buSzPts val="1217"/>
              <a:buFont typeface="Arial"/>
              <a:buNone/>
            </a:pPr>
            <a:r>
              <a:rPr lang="en-US" sz="2100" dirty="0">
                <a:sym typeface="Times"/>
              </a:rPr>
              <a:t>Make sure to share the invite, as this workshop will have information for all levels and departments. </a:t>
            </a:r>
            <a:endParaRPr sz="2100" dirty="0">
              <a:sym typeface="Times"/>
            </a:endParaRPr>
          </a:p>
          <a:p>
            <a:pPr marL="0" lvl="0" indent="0" algn="just" rtl="0">
              <a:lnSpc>
                <a:spcPct val="100000"/>
              </a:lnSpc>
              <a:spcBef>
                <a:spcPts val="0"/>
              </a:spcBef>
              <a:spcAft>
                <a:spcPts val="0"/>
              </a:spcAft>
              <a:buClr>
                <a:srgbClr val="000000"/>
              </a:buClr>
              <a:buSzPts val="996"/>
              <a:buFont typeface="Arial"/>
              <a:buNone/>
            </a:pPr>
            <a:endParaRPr sz="2100" dirty="0">
              <a:sym typeface="Times"/>
            </a:endParaRPr>
          </a:p>
          <a:p>
            <a:pPr marL="0" lvl="0" indent="0" algn="just" rtl="0">
              <a:lnSpc>
                <a:spcPct val="100000"/>
              </a:lnSpc>
              <a:spcBef>
                <a:spcPts val="0"/>
              </a:spcBef>
              <a:spcAft>
                <a:spcPts val="0"/>
              </a:spcAft>
              <a:buClr>
                <a:srgbClr val="000000"/>
              </a:buClr>
              <a:buSzPts val="1200"/>
              <a:buFont typeface="Arial"/>
              <a:buNone/>
            </a:pPr>
            <a:r>
              <a:rPr lang="en-US" sz="2100" b="1" dirty="0"/>
              <a:t>What? </a:t>
            </a:r>
            <a:r>
              <a:rPr lang="en-US" sz="2100" dirty="0">
                <a:highlight>
                  <a:srgbClr val="FFFF00"/>
                </a:highlight>
              </a:rPr>
              <a:t>(Exchange’s Name) </a:t>
            </a:r>
            <a:r>
              <a:rPr lang="en-US" sz="2100" dirty="0"/>
              <a:t>Training on IFRS Sustainability Disclosure Standards</a:t>
            </a:r>
            <a:endParaRPr sz="2100" dirty="0">
              <a:sym typeface="Times"/>
            </a:endParaRPr>
          </a:p>
          <a:p>
            <a:pPr marL="0" lvl="0" indent="0" algn="just" rtl="0">
              <a:lnSpc>
                <a:spcPct val="100000"/>
              </a:lnSpc>
              <a:spcBef>
                <a:spcPts val="0"/>
              </a:spcBef>
              <a:spcAft>
                <a:spcPts val="0"/>
              </a:spcAft>
              <a:buClr>
                <a:srgbClr val="000000"/>
              </a:buClr>
              <a:buSzPts val="1200"/>
              <a:buFont typeface="Arial"/>
              <a:buNone/>
            </a:pPr>
            <a:r>
              <a:rPr lang="en-US" sz="2100" b="1" dirty="0"/>
              <a:t>When? </a:t>
            </a:r>
            <a:r>
              <a:rPr lang="en-US" sz="2100" dirty="0">
                <a:highlight>
                  <a:srgbClr val="FFFF00"/>
                </a:highlight>
              </a:rPr>
              <a:t>Date</a:t>
            </a:r>
            <a:endParaRPr sz="2100" dirty="0">
              <a:highlight>
                <a:srgbClr val="FFFF00"/>
              </a:highlight>
              <a:sym typeface="Times"/>
            </a:endParaRPr>
          </a:p>
          <a:p>
            <a:pPr marL="0" lvl="0" indent="0" algn="just" rtl="0">
              <a:lnSpc>
                <a:spcPct val="100000"/>
              </a:lnSpc>
              <a:spcBef>
                <a:spcPts val="0"/>
              </a:spcBef>
              <a:spcAft>
                <a:spcPts val="0"/>
              </a:spcAft>
              <a:buClr>
                <a:srgbClr val="000000"/>
              </a:buClr>
              <a:buSzPts val="1200"/>
              <a:buFont typeface="Arial"/>
              <a:buNone/>
            </a:pPr>
            <a:r>
              <a:rPr lang="en-US" sz="2100" b="1" dirty="0"/>
              <a:t>What Time? </a:t>
            </a:r>
            <a:r>
              <a:rPr lang="en-US" sz="2100" dirty="0">
                <a:highlight>
                  <a:srgbClr val="FFFF00"/>
                </a:highlight>
              </a:rPr>
              <a:t>Time &amp; time zone</a:t>
            </a:r>
            <a:endParaRPr sz="2100" dirty="0">
              <a:highlight>
                <a:srgbClr val="FFFF00"/>
              </a:highlight>
              <a:sym typeface="Times"/>
            </a:endParaRPr>
          </a:p>
          <a:p>
            <a:pPr marL="0" lvl="0" indent="0" algn="just" rtl="0">
              <a:lnSpc>
                <a:spcPct val="100000"/>
              </a:lnSpc>
              <a:spcBef>
                <a:spcPts val="0"/>
              </a:spcBef>
              <a:spcAft>
                <a:spcPts val="0"/>
              </a:spcAft>
              <a:buClr>
                <a:srgbClr val="000000"/>
              </a:buClr>
              <a:buSzPts val="1200"/>
              <a:buFont typeface="Arial"/>
              <a:buNone/>
            </a:pPr>
            <a:r>
              <a:rPr lang="en-US" sz="2100" b="1" dirty="0"/>
              <a:t>Where? </a:t>
            </a:r>
            <a:r>
              <a:rPr lang="en-US" sz="2100" dirty="0"/>
              <a:t>Online → Click the link to sign up: </a:t>
            </a:r>
            <a:r>
              <a:rPr lang="en-US" sz="2100" dirty="0">
                <a:highlight>
                  <a:srgbClr val="FFFF00"/>
                </a:highlight>
              </a:rPr>
              <a:t>Registration link</a:t>
            </a:r>
            <a:endParaRPr sz="2100" dirty="0">
              <a:highlight>
                <a:srgbClr val="FFFF00"/>
              </a:highlight>
            </a:endParaRPr>
          </a:p>
          <a:p>
            <a:pPr marL="0" lvl="0" indent="0" algn="just" rtl="0">
              <a:lnSpc>
                <a:spcPct val="100000"/>
              </a:lnSpc>
              <a:spcBef>
                <a:spcPts val="0"/>
              </a:spcBef>
              <a:spcAft>
                <a:spcPts val="0"/>
              </a:spcAft>
              <a:buClr>
                <a:srgbClr val="000000"/>
              </a:buClr>
              <a:buSzPts val="2800"/>
              <a:buFont typeface="Arial"/>
              <a:buNone/>
            </a:pPr>
            <a:endParaRPr sz="2100" dirty="0"/>
          </a:p>
          <a:p>
            <a:pPr marL="0" lvl="0" indent="0" algn="just" rtl="0">
              <a:lnSpc>
                <a:spcPct val="100000"/>
              </a:lnSpc>
              <a:spcBef>
                <a:spcPts val="0"/>
              </a:spcBef>
              <a:spcAft>
                <a:spcPts val="0"/>
              </a:spcAft>
              <a:buClr>
                <a:srgbClr val="000000"/>
              </a:buClr>
              <a:buSzPts val="1200"/>
              <a:buFont typeface="Arial"/>
              <a:buNone/>
            </a:pPr>
            <a:r>
              <a:rPr lang="en-US" sz="2100" dirty="0"/>
              <a:t>Do not miss the chance to learn from experts, and to get all your questions answered! Register now! </a:t>
            </a:r>
            <a:endParaRPr sz="2100" dirty="0"/>
          </a:p>
          <a:p>
            <a:pPr marL="0" lvl="0" indent="0" algn="just" rtl="0">
              <a:lnSpc>
                <a:spcPct val="100000"/>
              </a:lnSpc>
              <a:spcBef>
                <a:spcPts val="0"/>
              </a:spcBef>
              <a:spcAft>
                <a:spcPts val="0"/>
              </a:spcAft>
              <a:buClr>
                <a:srgbClr val="000000"/>
              </a:buClr>
              <a:buSzPts val="2800"/>
              <a:buFont typeface="Arial"/>
              <a:buNone/>
            </a:pPr>
            <a:endParaRPr sz="2100" dirty="0"/>
          </a:p>
          <a:p>
            <a:pPr marL="0" lvl="0" indent="0" algn="just" rtl="0">
              <a:lnSpc>
                <a:spcPct val="100000"/>
              </a:lnSpc>
              <a:spcBef>
                <a:spcPts val="0"/>
              </a:spcBef>
              <a:spcAft>
                <a:spcPts val="0"/>
              </a:spcAft>
              <a:buClr>
                <a:srgbClr val="000000"/>
              </a:buClr>
              <a:buSzPts val="1466"/>
              <a:buFont typeface="Arial"/>
              <a:buNone/>
            </a:pPr>
            <a:r>
              <a:rPr lang="en-US" sz="2400" dirty="0"/>
              <a:t>#ESG #CSR #Transparency #Resilience #ISSB #IFRS #IFRSsustainability #capitalmarkets #sustainablemarkets #learning #upskill #workshop</a:t>
            </a:r>
            <a:endParaRPr lang="en-US" sz="2400" dirty="0">
              <a:sym typeface="Times"/>
            </a:endParaRPr>
          </a:p>
          <a:p>
            <a:pPr marL="0" lvl="0" indent="0" algn="just" rtl="0">
              <a:lnSpc>
                <a:spcPct val="100000"/>
              </a:lnSpc>
              <a:spcBef>
                <a:spcPts val="0"/>
              </a:spcBef>
              <a:spcAft>
                <a:spcPts val="0"/>
              </a:spcAft>
              <a:buClr>
                <a:srgbClr val="000000"/>
              </a:buClr>
              <a:buSzPts val="2800"/>
              <a:buFont typeface="Arial"/>
              <a:buNone/>
            </a:pPr>
            <a:endParaRPr i="1" dirty="0"/>
          </a:p>
          <a:p>
            <a:pPr marL="0" lvl="0" indent="0" algn="just" rtl="0">
              <a:lnSpc>
                <a:spcPct val="100000"/>
              </a:lnSpc>
              <a:spcBef>
                <a:spcPts val="0"/>
              </a:spcBef>
              <a:spcAft>
                <a:spcPts val="0"/>
              </a:spcAft>
              <a:buClr>
                <a:srgbClr val="000000"/>
              </a:buClr>
              <a:buSzPts val="2800"/>
              <a:buFont typeface="Arial"/>
              <a:buNone/>
            </a:pPr>
            <a:endParaRPr i="1" dirty="0"/>
          </a:p>
          <a:p>
            <a:pPr marL="0" lvl="0" indent="0" algn="just" rtl="0">
              <a:lnSpc>
                <a:spcPct val="100000"/>
              </a:lnSpc>
              <a:spcBef>
                <a:spcPts val="0"/>
              </a:spcBef>
              <a:spcAft>
                <a:spcPts val="0"/>
              </a:spcAft>
              <a:buClr>
                <a:srgbClr val="000000"/>
              </a:buClr>
              <a:buSzPts val="2800"/>
              <a:buFont typeface="Arial"/>
              <a:buNone/>
            </a:pPr>
            <a:endParaRPr i="1" dirty="0"/>
          </a:p>
          <a:p>
            <a:pPr marL="0" lvl="0" indent="0" algn="just" rtl="0">
              <a:lnSpc>
                <a:spcPct val="100000"/>
              </a:lnSpc>
              <a:spcBef>
                <a:spcPts val="0"/>
              </a:spcBef>
              <a:spcAft>
                <a:spcPts val="0"/>
              </a:spcAft>
              <a:buClr>
                <a:srgbClr val="000000"/>
              </a:buClr>
              <a:buSzPts val="996"/>
              <a:buFont typeface="Arial"/>
              <a:buNone/>
            </a:pPr>
            <a:endParaRPr sz="996" dirty="0">
              <a:latin typeface="Times"/>
              <a:ea typeface="Times"/>
              <a:cs typeface="Times"/>
              <a:sym typeface="Times"/>
            </a:endParaRPr>
          </a:p>
          <a:p>
            <a:pPr marL="0" lvl="0" indent="0" algn="just" rtl="0">
              <a:lnSpc>
                <a:spcPct val="100000"/>
              </a:lnSpc>
              <a:spcBef>
                <a:spcPts val="0"/>
              </a:spcBef>
              <a:spcAft>
                <a:spcPts val="0"/>
              </a:spcAft>
              <a:buClr>
                <a:srgbClr val="000000"/>
              </a:buClr>
              <a:buSzPts val="996"/>
              <a:buFont typeface="Arial"/>
              <a:buNone/>
            </a:pPr>
            <a:endParaRPr sz="996" dirty="0">
              <a:latin typeface="Times"/>
              <a:ea typeface="Times"/>
              <a:cs typeface="Times"/>
              <a:sym typeface="Times"/>
            </a:endParaRPr>
          </a:p>
          <a:p>
            <a:pPr marL="0" lvl="0" indent="0" algn="just" rtl="0">
              <a:lnSpc>
                <a:spcPct val="100000"/>
              </a:lnSpc>
              <a:spcBef>
                <a:spcPts val="0"/>
              </a:spcBef>
              <a:spcAft>
                <a:spcPts val="0"/>
              </a:spcAft>
              <a:buClr>
                <a:srgbClr val="000000"/>
              </a:buClr>
              <a:buSzPts val="996"/>
              <a:buFont typeface="Arial"/>
              <a:buNone/>
            </a:pPr>
            <a:endParaRPr sz="996" dirty="0">
              <a:latin typeface="Times"/>
              <a:ea typeface="Times"/>
              <a:cs typeface="Times"/>
              <a:sym typeface="Times"/>
            </a:endParaRPr>
          </a:p>
        </p:txBody>
      </p:sp>
      <p:sp>
        <p:nvSpPr>
          <p:cNvPr id="84" name="Google Shape;84;p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FFFFFF"/>
              </a:buClr>
              <a:buSzPts val="4091"/>
              <a:buFont typeface="Avenir"/>
              <a:buNone/>
            </a:pPr>
            <a:r>
              <a:rPr lang="en-US" sz="4000" b="1" dirty="0">
                <a:latin typeface="+mn-lt"/>
              </a:rPr>
              <a:t>Before the workshop</a:t>
            </a:r>
            <a:br>
              <a:rPr lang="en-US" sz="4000" dirty="0">
                <a:latin typeface="+mn-lt"/>
              </a:rPr>
            </a:br>
            <a:r>
              <a:rPr lang="en-US" sz="4000" dirty="0">
                <a:latin typeface="+mn-lt"/>
              </a:rPr>
              <a:t>Social media sample post</a:t>
            </a:r>
            <a:endParaRPr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3AD96A328EA347A359C36C5A4DD6B0" ma:contentTypeVersion="4" ma:contentTypeDescription="Create a new document." ma:contentTypeScope="" ma:versionID="19318c490d81280a199a399533e5005e">
  <xsd:schema xmlns:xsd="http://www.w3.org/2001/XMLSchema" xmlns:xs="http://www.w3.org/2001/XMLSchema" xmlns:p="http://schemas.microsoft.com/office/2006/metadata/properties" xmlns:ns2="2c0beba2-ecf8-4ed9-81f2-9ba77c586a4c" targetNamespace="http://schemas.microsoft.com/office/2006/metadata/properties" ma:root="true" ma:fieldsID="d95245362bf562fed430a494d00f9eeb" ns2:_="">
    <xsd:import namespace="2c0beba2-ecf8-4ed9-81f2-9ba77c586a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beba2-ecf8-4ed9-81f2-9ba77c586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5E9CE6-22A9-48B4-A522-1A115CF4B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beba2-ecf8-4ed9-81f2-9ba77c586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313374-76F4-4004-854E-A6D6CD4B7EC0}">
  <ds:schemaRefs>
    <ds:schemaRef ds:uri="http://schemas.microsoft.com/sharepoint/v3/contenttype/forms"/>
  </ds:schemaRefs>
</ds:datastoreItem>
</file>

<file path=customXml/itemProps3.xml><?xml version="1.0" encoding="utf-8"?>
<ds:datastoreItem xmlns:ds="http://schemas.openxmlformats.org/officeDocument/2006/customXml" ds:itemID="{649615DE-905C-4D20-A848-2279DCCEAF07}">
  <ds:schemaRef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2c0beba2-ecf8-4ed9-81f2-9ba77c586a4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4260</TotalTime>
  <Words>2360</Words>
  <Application>Microsoft Office PowerPoint</Application>
  <PresentationFormat>Widescreen</PresentationFormat>
  <Paragraphs>170</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vt:lpstr>
      <vt:lpstr>Calibri</vt:lpstr>
      <vt:lpstr>Helvetica Neue</vt:lpstr>
      <vt:lpstr>Times</vt:lpstr>
      <vt:lpstr>Office Theme</vt:lpstr>
      <vt:lpstr>COMMUNICATIONS SUPPORT PACKAGE AND BRANDING GUIDE</vt:lpstr>
      <vt:lpstr>Communications Support - Overview</vt:lpstr>
      <vt:lpstr>Practical Information on the workshop</vt:lpstr>
      <vt:lpstr>WHEN to communicate this opportunity</vt:lpstr>
      <vt:lpstr>HOW to communicate this opportunity</vt:lpstr>
      <vt:lpstr>WHO to communicate this opportunity to</vt:lpstr>
      <vt:lpstr>Sample e-mail announcing the workshop</vt:lpstr>
      <vt:lpstr>Before the workshop Social media sample post</vt:lpstr>
      <vt:lpstr>Before the workshop Social media sample post</vt:lpstr>
      <vt:lpstr>Before the workshop Social media sample post</vt:lpstr>
      <vt:lpstr>After the workshop  Social media sample post</vt:lpstr>
      <vt:lpstr>After the workshop  Social media sample post </vt:lpstr>
      <vt:lpstr>PowerPoint Presentation</vt:lpstr>
      <vt:lpstr>PowerPoint Presentation</vt:lpstr>
      <vt:lpstr>PowerPoint Presentation</vt:lpstr>
      <vt:lpstr>PowerPoint Presentation</vt:lpstr>
      <vt:lpstr>PowerPoint Presentation</vt:lpstr>
      <vt:lpstr>PowerPoint Presentation</vt:lpstr>
      <vt:lpstr>LOGOS – UN SSE</vt:lpstr>
      <vt:lpstr>LOGOS – Partners</vt:lpstr>
      <vt:lpstr>How to tag UN SSE on your posts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SUPPORT PACKAGE</dc:title>
  <dc:creator>Tiffany Grabski</dc:creator>
  <cp:lastModifiedBy>Landon Wilcock</cp:lastModifiedBy>
  <cp:revision>10</cp:revision>
  <dcterms:modified xsi:type="dcterms:W3CDTF">2024-09-25T13:35:13Z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0x0101009C3AD96A328EA347A359C36C5A4DD6B0</vt:lpwstr>
  </property>
</Properties>
</file>